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71" r:id="rId6"/>
    <p:sldId id="272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AD5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0.xlsx"/><Relationship Id="rId1" Type="http://schemas.openxmlformats.org/officeDocument/2006/relationships/image" Target="../media/image12.jpeg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Relationship Id="rId4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1</c:v>
                </c:pt>
              </c:strCache>
            </c:strRef>
          </c:tx>
          <c:dPt>
            <c:idx val="0"/>
            <c:bubble3D val="0"/>
            <c:spPr>
              <a:solidFill>
                <a:srgbClr val="7030A0"/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Lbls>
            <c:dLbl>
              <c:idx val="3"/>
              <c:layout>
                <c:manualLayout>
                  <c:x val="-0.14847289071347691"/>
                  <c:y val="3.8264583995994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рассказали друзья</c:v>
                </c:pt>
                <c:pt idx="1">
                  <c:v>отвели родители</c:v>
                </c:pt>
                <c:pt idx="2">
                  <c:v>рассказали учителя</c:v>
                </c:pt>
                <c:pt idx="3">
                  <c:v>рассказала сестра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0.47000000000000008</c:v>
                </c:pt>
                <c:pt idx="1">
                  <c:v>0.36000000000000032</c:v>
                </c:pt>
                <c:pt idx="2">
                  <c:v>0.13</c:v>
                </c:pt>
                <c:pt idx="3">
                  <c:v>4.0000000000000063E-2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Посещать </a:t>
            </a:r>
            <a:r>
              <a:rPr lang="ru-RU" dirty="0"/>
              <a:t>ДДТ</a:t>
            </a:r>
          </a:p>
        </c:rich>
      </c:tx>
      <c:layout>
        <c:manualLayout>
          <c:xMode val="edge"/>
          <c:yMode val="edge"/>
          <c:x val="3.7427001312335936E-2"/>
          <c:y val="0.2246608842403754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2500000000000001E-2"/>
          <c:y val="0.33326554985953971"/>
          <c:w val="0.64205725065616881"/>
          <c:h val="0.6470810452277794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Посещать ДДТ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explosion val="15"/>
          <c:dPt>
            <c:idx val="0"/>
            <c:bubble3D val="0"/>
            <c:spPr>
              <a:solidFill>
                <a:srgbClr val="FF0066"/>
              </a:solidFill>
            </c:spPr>
          </c:dPt>
          <c:dPt>
            <c:idx val="1"/>
            <c:bubble3D val="0"/>
            <c:spPr>
              <a:solidFill>
                <a:srgbClr val="00B050"/>
              </a:solidFill>
            </c:spPr>
          </c:dPt>
          <c:dLbls>
            <c:dLbl>
              <c:idx val="2"/>
              <c:layout>
                <c:manualLayout>
                  <c:x val="-7.5000000000000011E-2"/>
                  <c:y val="-0.128077700361335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очень нравится</c:v>
                </c:pt>
                <c:pt idx="1">
                  <c:v>нравится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0.76000000000000012</c:v>
                </c:pt>
                <c:pt idx="1">
                  <c:v>0.24000000000000002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35247391732283478"/>
          <c:y val="0.13213759979049949"/>
          <c:w val="0.35377608267716537"/>
          <c:h val="0.23781633389940834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Рассказывают родителям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dLbl>
              <c:idx val="0"/>
              <c:layout>
                <c:manualLayout>
                  <c:x val="1.7018089607977401E-2"/>
                  <c:y val="-1.1957240155990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565188663247963E-2"/>
                  <c:y val="5.97862007799510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Всегда</c:v>
                </c:pt>
                <c:pt idx="1">
                  <c:v>Иногда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0.68</c:v>
                </c:pt>
                <c:pt idx="1">
                  <c:v>0.17</c:v>
                </c:pt>
                <c:pt idx="2">
                  <c:v>0.11</c:v>
                </c:pt>
                <c:pt idx="3">
                  <c:v>4.0000000000000022E-2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981568"/>
        <c:axId val="77983104"/>
      </c:barChart>
      <c:catAx>
        <c:axId val="77981568"/>
        <c:scaling>
          <c:orientation val="minMax"/>
        </c:scaling>
        <c:delete val="0"/>
        <c:axPos val="l"/>
        <c:majorTickMark val="out"/>
        <c:minorTickMark val="none"/>
        <c:tickLblPos val="nextTo"/>
        <c:crossAx val="77983104"/>
        <c:crosses val="autoZero"/>
        <c:auto val="1"/>
        <c:lblAlgn val="ctr"/>
        <c:lblOffset val="100"/>
        <c:noMultiLvlLbl val="0"/>
      </c:catAx>
      <c:valAx>
        <c:axId val="77983104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one"/>
        <c:crossAx val="77981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2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хотел развиваться</c:v>
                </c:pt>
                <c:pt idx="1">
                  <c:v>интересно на занятиях</c:v>
                </c:pt>
                <c:pt idx="2">
                  <c:v>весело проводить время</c:v>
                </c:pt>
                <c:pt idx="3">
                  <c:v>скучно сидеть дома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0.43000000000000038</c:v>
                </c:pt>
                <c:pt idx="1">
                  <c:v>0.4</c:v>
                </c:pt>
                <c:pt idx="2">
                  <c:v>0.11</c:v>
                </c:pt>
                <c:pt idx="3">
                  <c:v>6.0000000000000032E-2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28233494124099723"/>
                  <c:y val="-0.13105063061570388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r>
                      <a:rPr lang="ru-RU" smtClean="0"/>
                      <a:t>7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0.4300000000000001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8750000000000019E-2"/>
          <c:w val="0.9541666666666665"/>
          <c:h val="0.931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66"/>
            </a:solidFill>
          </c:spPr>
          <c:explosion val="29"/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0.64000000000000024</c:v>
                </c:pt>
                <c:pt idx="1">
                  <c:v>0.3600000000000001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7030A0"/>
            </a:solidFill>
          </c:spPr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30123683647944854"/>
                  <c:y val="-0.146280033187943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674046318085859E-2"/>
                  <c:y val="0.12138122501194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0%</c:formatCode>
                <c:ptCount val="4"/>
                <c:pt idx="0">
                  <c:v>0.70000000000000018</c:v>
                </c:pt>
                <c:pt idx="1">
                  <c:v>0.21000000000000005</c:v>
                </c:pt>
                <c:pt idx="2">
                  <c:v>9.0000000000000024E-2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Пропускают занятия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dPt>
            <c:idx val="0"/>
            <c:bubble3D val="0"/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</c:spPr>
          </c:dPt>
          <c:dPt>
            <c:idx val="1"/>
            <c:bubble3D val="0"/>
            <c:explosion val="26"/>
          </c:dPt>
          <c:dPt>
            <c:idx val="2"/>
            <c:bubble3D val="0"/>
            <c:spPr>
              <a:blipFill>
                <a:blip xmlns:r="http://schemas.openxmlformats.org/officeDocument/2006/relationships" r:embed="rId3"/>
                <a:tile tx="0" ty="0" sx="100000" sy="100000" flip="none" algn="tl"/>
              </a:blipFill>
            </c:spPr>
          </c:dPt>
          <c:dLbls>
            <c:dLbl>
              <c:idx val="0"/>
              <c:layout>
                <c:manualLayout>
                  <c:x val="-2.3806505089173088E-2"/>
                  <c:y val="8.3932408594167077E-2"/>
                </c:manualLayout>
              </c:layout>
              <c:tx>
                <c:rich>
                  <a:bodyPr/>
                  <a:lstStyle/>
                  <a:p>
                    <a:r>
                      <a:rPr lang="ru-RU" sz="2400" dirty="0"/>
                      <a:t>никогда</a:t>
                    </a:r>
                    <a:r>
                      <a:rPr lang="ru-RU" dirty="0"/>
                      <a:t>
11%</a:t>
                    </a:r>
                  </a:p>
                </c:rich>
              </c:tx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445577340978681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2800" dirty="0"/>
                      <a:t>редко</a:t>
                    </a:r>
                    <a:r>
                      <a:rPr lang="ru-RU" dirty="0"/>
                      <a:t>
80%</a:t>
                    </a:r>
                  </a:p>
                </c:rich>
              </c:tx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1051347751520753"/>
                  <c:y val="5.6762530855447753E-2"/>
                </c:manualLayout>
              </c:layout>
              <c:tx>
                <c:rich>
                  <a:bodyPr/>
                  <a:lstStyle/>
                  <a:p>
                    <a:r>
                      <a:rPr lang="ru-RU" sz="2400" dirty="0"/>
                      <a:t>часто</a:t>
                    </a:r>
                    <a:r>
                      <a:rPr lang="ru-RU" dirty="0"/>
                      <a:t>
9%</a:t>
                    </a:r>
                  </a:p>
                </c:rich>
              </c:tx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dLblPos val="outEnd"/>
            <c:showLegendKey val="1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никогда</c:v>
                </c:pt>
                <c:pt idx="1">
                  <c:v>редко</c:v>
                </c:pt>
                <c:pt idx="2">
                  <c:v>часто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0.11</c:v>
                </c:pt>
                <c:pt idx="1">
                  <c:v>0.8</c:v>
                </c:pt>
                <c:pt idx="2">
                  <c:v>9.0000000000000011E-2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FF0066"/>
              </a:solidFill>
            </c:spPr>
          </c:dPt>
          <c:dPt>
            <c:idx val="6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2.38920041573636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болезнь</c:v>
                </c:pt>
                <c:pt idx="1">
                  <c:v> отъезд</c:v>
                </c:pt>
                <c:pt idx="2">
                  <c:v>лень</c:v>
                </c:pt>
                <c:pt idx="3">
                  <c:v>просто так</c:v>
                </c:pt>
                <c:pt idx="4">
                  <c:v>семейные обстоятельства</c:v>
                </c:pt>
                <c:pt idx="5">
                  <c:v>не пропускают</c:v>
                </c:pt>
                <c:pt idx="6">
                  <c:v>из-за школы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0.56999999999999995</c:v>
                </c:pt>
                <c:pt idx="1">
                  <c:v>0.11</c:v>
                </c:pt>
                <c:pt idx="2">
                  <c:v>0.06</c:v>
                </c:pt>
                <c:pt idx="3">
                  <c:v>0.02</c:v>
                </c:pt>
                <c:pt idx="4">
                  <c:v>0.04</c:v>
                </c:pt>
                <c:pt idx="5">
                  <c:v>0.11</c:v>
                </c:pt>
                <c:pt idx="6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8008320"/>
        <c:axId val="78009856"/>
        <c:axId val="0"/>
      </c:bar3DChart>
      <c:catAx>
        <c:axId val="78008320"/>
        <c:scaling>
          <c:orientation val="minMax"/>
        </c:scaling>
        <c:delete val="0"/>
        <c:axPos val="b"/>
        <c:majorTickMark val="out"/>
        <c:minorTickMark val="none"/>
        <c:tickLblPos val="nextTo"/>
        <c:crossAx val="78009856"/>
        <c:crosses val="autoZero"/>
        <c:auto val="1"/>
        <c:lblAlgn val="ctr"/>
        <c:lblOffset val="100"/>
        <c:noMultiLvlLbl val="0"/>
      </c:catAx>
      <c:valAx>
        <c:axId val="78009856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one"/>
        <c:crossAx val="78008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3842199803149632"/>
          <c:w val="0.83156120717060045"/>
          <c:h val="0.76259104330708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Посещение праздников коллектива ДДТ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Всегда</c:v>
                </c:pt>
                <c:pt idx="1">
                  <c:v>Иногда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0.45</c:v>
                </c:pt>
                <c:pt idx="1">
                  <c:v>0.38000000000000012</c:v>
                </c:pt>
                <c:pt idx="2">
                  <c:v>0.11</c:v>
                </c:pt>
                <c:pt idx="3">
                  <c:v>6.0000000000000019E-2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224768"/>
        <c:axId val="78230656"/>
      </c:barChart>
      <c:catAx>
        <c:axId val="78224768"/>
        <c:scaling>
          <c:orientation val="minMax"/>
        </c:scaling>
        <c:delete val="1"/>
        <c:axPos val="b"/>
        <c:majorTickMark val="out"/>
        <c:minorTickMark val="none"/>
        <c:tickLblPos val="none"/>
        <c:crossAx val="78230656"/>
        <c:crosses val="autoZero"/>
        <c:auto val="1"/>
        <c:lblAlgn val="ctr"/>
        <c:lblOffset val="100"/>
        <c:noMultiLvlLbl val="0"/>
      </c:catAx>
      <c:valAx>
        <c:axId val="78230656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one"/>
        <c:crossAx val="782247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1085269953503514"/>
          <c:y val="0.22866289370078738"/>
          <c:w val="0.17866991676392391"/>
          <c:h val="0.56568996062992161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2452266090051"/>
          <c:y val="0.26272555973312878"/>
          <c:w val="0.75431023613608739"/>
          <c:h val="0.699651975803858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</c:spPr>
          <c:explosion val="25"/>
          <c:dPt>
            <c:idx val="0"/>
            <c:bubble3D val="0"/>
            <c:spPr>
              <a:solidFill>
                <a:srgbClr val="AD58C8"/>
              </a:solidFill>
            </c:spPr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dLbl>
              <c:idx val="0"/>
              <c:layout>
                <c:manualLayout>
                  <c:x val="-0.26550416307463914"/>
                  <c:y val="-0.171497757559101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7610562216019685"/>
                  <c:y val="0.111552481010881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Очень интересно</c:v>
                </c:pt>
                <c:pt idx="1">
                  <c:v>Интересно</c:v>
                </c:pt>
                <c:pt idx="2">
                  <c:v>Не интересно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0.77000000000000013</c:v>
                </c:pt>
                <c:pt idx="1">
                  <c:v>0.17</c:v>
                </c:pt>
                <c:pt idx="2">
                  <c:v>6.0000000000000005E-2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20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2000"/>
            </a:pPr>
            <a:endParaRPr lang="ru-RU"/>
          </a:p>
        </c:txPr>
      </c:legendEntry>
      <c:layout>
        <c:manualLayout>
          <c:xMode val="edge"/>
          <c:yMode val="edge"/>
          <c:x val="0.55147047235097546"/>
          <c:y val="2.5971346750945822E-2"/>
          <c:w val="0.44602758519606589"/>
          <c:h val="0.302917000450242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8C0B9-C76C-4776-A7EE-11E4702E2EA8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EF9CE-2A7D-49E9-8AC3-B9540E27F2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110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EF9CE-2A7D-49E9-8AC3-B9540E27F2B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EF9CE-2A7D-49E9-8AC3-B9540E27F2B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86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992888" cy="2376264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Муниципальное образовательное учреждение</a:t>
            </a:r>
            <a:br>
              <a:rPr lang="ru-RU" sz="2700" dirty="0" smtClean="0"/>
            </a:br>
            <a:r>
              <a:rPr lang="ru-RU" sz="2700" dirty="0" smtClean="0"/>
              <a:t>дополнительного образования</a:t>
            </a:r>
            <a:br>
              <a:rPr lang="ru-RU" sz="2700" dirty="0" smtClean="0"/>
            </a:br>
            <a:r>
              <a:rPr lang="ru-RU" sz="2700" dirty="0" smtClean="0"/>
              <a:t>«Дом детского творчества»</a:t>
            </a:r>
            <a:br>
              <a:rPr lang="ru-RU" sz="2700" dirty="0" smtClean="0"/>
            </a:br>
            <a:r>
              <a:rPr lang="ru-RU" sz="2700" dirty="0" smtClean="0"/>
              <a:t>Ясногорского района Тульской области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348880"/>
            <a:ext cx="6800800" cy="4509120"/>
          </a:xfrm>
        </p:spPr>
        <p:txBody>
          <a:bodyPr>
            <a:normAutofit fontScale="92500" lnSpcReduction="10000"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Анализ </a:t>
            </a:r>
          </a:p>
          <a:p>
            <a:r>
              <a:rPr lang="ru-RU" sz="4400" b="1" dirty="0" smtClean="0">
                <a:solidFill>
                  <a:schemeClr val="tx1"/>
                </a:solidFill>
              </a:rPr>
              <a:t>отношения обучающихся </a:t>
            </a:r>
          </a:p>
          <a:p>
            <a:r>
              <a:rPr lang="ru-RU" sz="4400" b="1" dirty="0" smtClean="0">
                <a:solidFill>
                  <a:schemeClr val="tx1"/>
                </a:solidFill>
              </a:rPr>
              <a:t>к посещению </a:t>
            </a:r>
          </a:p>
          <a:p>
            <a:r>
              <a:rPr lang="ru-RU" sz="4400" b="1" dirty="0" smtClean="0">
                <a:solidFill>
                  <a:schemeClr val="tx1"/>
                </a:solidFill>
              </a:rPr>
              <a:t>Дома детского творчества </a:t>
            </a:r>
          </a:p>
          <a:p>
            <a:endParaRPr lang="ru-RU" sz="3000" b="1" dirty="0" smtClean="0">
              <a:solidFill>
                <a:schemeClr val="tx1"/>
              </a:solidFill>
            </a:endParaRP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Подготовила: педагог-психолог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Антонова Л.В.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документация психолога ДДТ\опросник отношение к ДДТ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136904" cy="25202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30 человек (64%) ответили,                                что им очень нравятся педагоги ДДТ;</a:t>
            </a:r>
          </a:p>
          <a:p>
            <a:pPr algn="ctr"/>
            <a:r>
              <a:rPr lang="ru-RU" dirty="0" smtClean="0"/>
              <a:t>17 человек (36%) ответили,                                 что им нравятся педагоги ДДТ;</a:t>
            </a: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75656" y="3140968"/>
          <a:ext cx="6096000" cy="37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документация психолога ДДТ\опросник отношение к ДДТ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Вопрос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57400"/>
            <a:ext cx="5256584" cy="5400600"/>
          </a:xfrm>
        </p:spPr>
        <p:txBody>
          <a:bodyPr>
            <a:normAutofit/>
          </a:bodyPr>
          <a:lstStyle/>
          <a:p>
            <a:r>
              <a:rPr lang="ru-RU" sz="3000" dirty="0" smtClean="0"/>
              <a:t>33 человека (70%) посещают                         одно объединение в ДДТ;</a:t>
            </a:r>
          </a:p>
          <a:p>
            <a:r>
              <a:rPr lang="ru-RU" sz="3000" dirty="0" smtClean="0"/>
              <a:t>10 человек (21%) посещают два объединения в ДДТ;</a:t>
            </a:r>
          </a:p>
          <a:p>
            <a:r>
              <a:rPr lang="ru-RU" sz="3000" dirty="0" smtClean="0"/>
              <a:t>4 человека (9%) </a:t>
            </a:r>
            <a:r>
              <a:rPr lang="ru-RU" sz="3000" dirty="0" smtClean="0"/>
              <a:t>посещают </a:t>
            </a:r>
            <a:r>
              <a:rPr lang="ru-RU" sz="3000" dirty="0" smtClean="0"/>
              <a:t>четыре объединения в ДДТ</a:t>
            </a:r>
            <a:endParaRPr lang="ru-RU" sz="30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716016" y="1124744"/>
          <a:ext cx="4752528" cy="484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документация психолога ДДТ\опросник отношение к ДДТ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16767" cy="68580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116632"/>
            <a:ext cx="5205264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1268760"/>
            <a:ext cx="4258816" cy="5400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5 человек (11%) никогда                      не пропускают занятия в ДДТ;</a:t>
            </a:r>
          </a:p>
          <a:p>
            <a:pPr algn="ctr"/>
            <a:r>
              <a:rPr lang="ru-RU" dirty="0" smtClean="0"/>
              <a:t>38 человек (80%) редко пропускают занятия в ДДТ;</a:t>
            </a:r>
          </a:p>
          <a:p>
            <a:pPr algn="ctr"/>
            <a:r>
              <a:rPr lang="ru-RU" dirty="0" smtClean="0"/>
              <a:t>4 человека (9%) часто пропускают занятия в ДДТ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64704"/>
          <a:ext cx="586814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88640"/>
            <a:ext cx="3384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пропускают занятия</a:t>
            </a:r>
            <a:endParaRPr lang="ru-RU" sz="2800" b="1" dirty="0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26642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27 </a:t>
            </a:r>
            <a:r>
              <a:rPr lang="ru-RU" dirty="0" smtClean="0"/>
              <a:t>человек </a:t>
            </a:r>
            <a:r>
              <a:rPr lang="ru-RU" dirty="0" smtClean="0"/>
              <a:t>(57%) </a:t>
            </a:r>
            <a:r>
              <a:rPr lang="ru-RU" dirty="0" smtClean="0"/>
              <a:t>пропускают занятия по причине болезни;</a:t>
            </a:r>
          </a:p>
          <a:p>
            <a:pPr algn="ctr">
              <a:buNone/>
            </a:pPr>
            <a:r>
              <a:rPr lang="ru-RU" dirty="0" smtClean="0"/>
              <a:t>5 человек (11%) пропускают занятия по вынужденному отъезду;</a:t>
            </a:r>
          </a:p>
          <a:p>
            <a:pPr algn="ctr">
              <a:buNone/>
            </a:pPr>
            <a:r>
              <a:rPr lang="ru-RU" dirty="0" smtClean="0"/>
              <a:t>3 человека (6%) пропускают занятия по причине лени;</a:t>
            </a:r>
          </a:p>
          <a:p>
            <a:pPr algn="ctr">
              <a:buNone/>
            </a:pPr>
            <a:r>
              <a:rPr lang="ru-RU" dirty="0" smtClean="0"/>
              <a:t>1 человек (2%) пропускает занятия просто так;</a:t>
            </a:r>
          </a:p>
          <a:p>
            <a:pPr algn="ctr">
              <a:buNone/>
            </a:pPr>
            <a:r>
              <a:rPr lang="ru-RU" dirty="0" smtClean="0"/>
              <a:t>4 человека (9%) пропускают занятия, потому что не успевают                   из-за школы;</a:t>
            </a:r>
          </a:p>
          <a:p>
            <a:pPr algn="ctr">
              <a:buNone/>
            </a:pPr>
            <a:r>
              <a:rPr lang="ru-RU" dirty="0" smtClean="0"/>
              <a:t>2 человека (4%) пропускают занятия по семейным обстоятельствам;</a:t>
            </a:r>
          </a:p>
          <a:p>
            <a:pPr algn="ctr">
              <a:buNone/>
            </a:pPr>
            <a:r>
              <a:rPr lang="ru-RU" dirty="0" smtClean="0"/>
              <a:t>5 человек (11%) </a:t>
            </a:r>
            <a:r>
              <a:rPr lang="ru-RU" dirty="0" smtClean="0"/>
              <a:t>никогда не пропускают занятия 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92565650"/>
              </p:ext>
            </p:extLst>
          </p:nvPr>
        </p:nvGraphicFramePr>
        <p:xfrm>
          <a:off x="0" y="3140968"/>
          <a:ext cx="9036496" cy="37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документация психолога ДДТ\опросник отношение к ДДТ\9849b5b6eae225f047188c2e063e99b7--kawaii-wallpaper-screen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39552"/>
            <a:ext cx="9144000" cy="100091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2088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b="1" dirty="0" smtClean="0"/>
              <a:t>21 человек (45%) всегда посещают праздники, которые устраивает коллектив ДДТ;</a:t>
            </a:r>
          </a:p>
          <a:p>
            <a:pPr>
              <a:buNone/>
            </a:pPr>
            <a:r>
              <a:rPr lang="ru-RU" sz="1900" b="1" dirty="0" smtClean="0"/>
              <a:t>18 человек (38%) иногда посещают праздники, которые устраивает коллектив ДДТ;</a:t>
            </a:r>
          </a:p>
          <a:p>
            <a:pPr>
              <a:buNone/>
            </a:pPr>
            <a:r>
              <a:rPr lang="ru-RU" sz="1900" b="1" dirty="0" smtClean="0"/>
              <a:t>5 человек (11%) редко посещают праздники, которые устраивает коллектив ДДТ;</a:t>
            </a:r>
          </a:p>
          <a:p>
            <a:pPr>
              <a:buNone/>
            </a:pPr>
            <a:r>
              <a:rPr lang="ru-RU" sz="1900" b="1" dirty="0" smtClean="0"/>
              <a:t>3 человека (6%) никогда не посещали праздники, которые устраивает          коллектив ДДТ</a:t>
            </a:r>
          </a:p>
          <a:p>
            <a:endParaRPr lang="ru-RU" sz="19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95536" y="3501008"/>
          <a:ext cx="8352928" cy="4365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документация психолога ДДТ\опросник отношение к ДДТ\fon-dlya-fotoshopa-golubaya-akvarel.jpg"/>
          <p:cNvPicPr>
            <a:picLocks noChangeAspect="1" noChangeArrowheads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4464496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36 человек (77%) ответили, что                 им очень интересно посещать такие праздники;</a:t>
            </a:r>
          </a:p>
          <a:p>
            <a:r>
              <a:rPr lang="ru-RU" dirty="0" smtClean="0"/>
              <a:t>8 человек (17%) ответили, что                им не совсем интересно на праздниках;</a:t>
            </a:r>
          </a:p>
          <a:p>
            <a:r>
              <a:rPr lang="ru-RU" dirty="0" smtClean="0"/>
              <a:t>3 человека (6%) ответили, что им не интересно, так как они не посещали праздники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067944" y="764704"/>
          <a:ext cx="50760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:\документация психолога ДДТ\опросник отношение к ДДТ\2398aafc2a437dec95c4503c54e6a2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4788024" cy="4392488"/>
          </a:xfrm>
        </p:spPr>
        <p:txBody>
          <a:bodyPr>
            <a:normAutofit/>
          </a:bodyPr>
          <a:lstStyle/>
          <a:p>
            <a:r>
              <a:rPr lang="ru-RU" dirty="0" smtClean="0"/>
              <a:t>36 человек (76%) ответили, что им    очень нравится посещать ДДТ;</a:t>
            </a:r>
          </a:p>
          <a:p>
            <a:r>
              <a:rPr lang="ru-RU" dirty="0" smtClean="0"/>
              <a:t>11 человек (24%) ответили, что им нравится посещать ДДТ;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499992" y="548680"/>
          <a:ext cx="609600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G:\документация психолога ДДТ\опросник отношение к ДДТ\4c37bf32b3b5da6f039693a548e6987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230425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b="1" dirty="0" smtClean="0"/>
              <a:t>32 человека (68%) всегда рассказывают родителям,                                    чем занимаются в ДДТ;</a:t>
            </a:r>
          </a:p>
          <a:p>
            <a:pPr>
              <a:buNone/>
            </a:pPr>
            <a:r>
              <a:rPr lang="ru-RU" sz="3800" b="1" dirty="0" smtClean="0"/>
              <a:t>8 человек (17%) иногда рассказывают родителям, чем занимаются в ДДТ;</a:t>
            </a:r>
          </a:p>
          <a:p>
            <a:pPr>
              <a:buNone/>
            </a:pPr>
            <a:r>
              <a:rPr lang="ru-RU" sz="3800" b="1" dirty="0" smtClean="0"/>
              <a:t>5 человек (11%) редко рассказывают родителям, чем занимаются в ДДТ;</a:t>
            </a:r>
          </a:p>
          <a:p>
            <a:pPr>
              <a:buNone/>
            </a:pPr>
            <a:r>
              <a:rPr lang="ru-RU" sz="3800" b="1" dirty="0" smtClean="0"/>
              <a:t>2 человека (4%) никогда не рассказывают родителям,                                чем занимаются в ДДТ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83568" y="2420888"/>
          <a:ext cx="820891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G:\документация психолога ДДТ\опросник отношение к ДДТ\52d7dde253dbbe3e7e593139c71cfb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315416"/>
            <a:ext cx="9144000" cy="1015312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документация психолога ДДТ\2021-2022\конкурс педагог-психолог России 2022\визитная карточка\Без названия (4).jpg"/>
          <p:cNvPicPr>
            <a:picLocks noChangeAspect="1" noChangeArrowheads="1"/>
          </p:cNvPicPr>
          <p:nvPr/>
        </p:nvPicPr>
        <p:blipFill>
          <a:blip r:embed="rId2" cstate="print">
            <a:lum contrast="26000"/>
          </a:blip>
          <a:srcRect/>
          <a:stretch>
            <a:fillRect/>
          </a:stretch>
        </p:blipFill>
        <p:spPr bwMode="auto">
          <a:xfrm>
            <a:off x="-5651" y="0"/>
            <a:ext cx="9149651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исследования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929411"/>
          </a:xfrm>
          <a:noFill/>
          <a:effectLst>
            <a:outerShdw blurRad="101600" dist="50800" dir="5400000" sx="130000" sy="130000" algn="ctr" rotWithShape="0">
              <a:srgbClr val="000000"/>
            </a:outerShdw>
          </a:effectLst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На базе муниципального       образовательного учреждения дополнительного образования             «Дома детского творчества»      Ясногорского района Тульской области нами предложена анкета                                  </a:t>
            </a:r>
            <a:r>
              <a:rPr lang="ru-RU" b="1" dirty="0" smtClean="0"/>
              <a:t>в</a:t>
            </a:r>
            <a:r>
              <a:rPr lang="ru-RU" dirty="0" smtClean="0"/>
              <a:t> </a:t>
            </a:r>
            <a:r>
              <a:rPr lang="ru-RU" b="1" dirty="0" smtClean="0"/>
              <a:t>целях повышения эффективности организации и содержания деятельности дополнительного образования              Дома детского творчества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В исследовании приняло участие 47 человек  от 8 до 16 лет.</a:t>
            </a:r>
          </a:p>
          <a:p>
            <a:pPr algn="ctr"/>
            <a:r>
              <a:rPr lang="ru-RU" dirty="0" smtClean="0"/>
              <a:t>Детям предлагалась анкета,                  состоящая из 11 вопросов.</a:t>
            </a:r>
          </a:p>
          <a:p>
            <a:pPr algn="ctr"/>
            <a:r>
              <a:rPr lang="ru-RU" dirty="0" smtClean="0"/>
              <a:t>В каждом вопросе ребенок выбирал               тот вариант ответа, который наиболее соответствовал его мнению. </a:t>
            </a:r>
          </a:p>
          <a:p>
            <a:pPr algn="ctr"/>
            <a:r>
              <a:rPr lang="ru-RU" dirty="0" smtClean="0"/>
              <a:t>Были вопросы, на которые испытуемый        мог предложить свой вариант ответа.</a:t>
            </a:r>
          </a:p>
          <a:p>
            <a:pPr algn="ctr"/>
            <a:r>
              <a:rPr lang="ru-RU" dirty="0" smtClean="0"/>
              <a:t>Анкета заполнялась анонимно.</a:t>
            </a:r>
            <a:endParaRPr lang="ru-RU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ru-RU" dirty="0" smtClean="0"/>
              <a:t>Вопросы анкеты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6264696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1. Как ты узнал о Доме детского творчества (ДДТ)?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рассказали друзья;                                      В) рассказали учителя;</a:t>
            </a:r>
          </a:p>
          <a:p>
            <a:pPr>
              <a:buNone/>
            </a:pPr>
            <a:r>
              <a:rPr lang="ru-RU" dirty="0" smtClean="0"/>
              <a:t>Б) отвели родители;                                         Г) другое (напиши)_______________________________.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2. По какой причине ты стал посещать Дом детского творчества (ДДТ)?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хотел развиваться;                                        Г) скучно сидеть дома;</a:t>
            </a:r>
          </a:p>
          <a:p>
            <a:pPr>
              <a:buNone/>
            </a:pPr>
            <a:r>
              <a:rPr lang="ru-RU" dirty="0" smtClean="0"/>
              <a:t>Б) интересно на занятиях;                                 Д) другое (напиши)__________________.</a:t>
            </a:r>
          </a:p>
          <a:p>
            <a:pPr>
              <a:buNone/>
            </a:pPr>
            <a:r>
              <a:rPr lang="ru-RU" dirty="0" smtClean="0"/>
              <a:t>В) весело проводить время;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3. С каким настроением ты идешь в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с отличным, тебе радостно;                     В) с плохим.  </a:t>
            </a:r>
          </a:p>
          <a:p>
            <a:pPr>
              <a:buNone/>
            </a:pPr>
            <a:r>
              <a:rPr lang="ru-RU" dirty="0" smtClean="0"/>
              <a:t>Б) с хорошим, тебе весело;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4. Как ты относишься к педагогам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очень нравятся;                                        Г) не нравятся;                                    </a:t>
            </a:r>
          </a:p>
          <a:p>
            <a:pPr>
              <a:buNone/>
            </a:pPr>
            <a:r>
              <a:rPr lang="ru-RU" dirty="0" smtClean="0"/>
              <a:t>Б) нравятся;                                                    Д) очень не нравятся.</a:t>
            </a:r>
          </a:p>
          <a:p>
            <a:pPr>
              <a:buNone/>
            </a:pPr>
            <a:r>
              <a:rPr lang="ru-RU" dirty="0" smtClean="0"/>
              <a:t>В) безразлично;                                           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5. Сколько кружков (объединений) ты посещаешь в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1;                                    В) 3;  </a:t>
            </a:r>
          </a:p>
          <a:p>
            <a:pPr>
              <a:buNone/>
            </a:pPr>
            <a:r>
              <a:rPr lang="ru-RU" dirty="0" smtClean="0"/>
              <a:t>Б) 2;                                    Г) 4 и более.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6. Часто ли ты пропускаешь занятия в кружках (объединениях)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часто;                                 В) никогда.</a:t>
            </a:r>
          </a:p>
          <a:p>
            <a:pPr>
              <a:buNone/>
            </a:pPr>
            <a:r>
              <a:rPr lang="ru-RU" dirty="0" smtClean="0"/>
              <a:t>Б) редко;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ru-RU" dirty="0" smtClean="0"/>
              <a:t>Вопросы анкеты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877272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7. По какой причине ты пропускаешь занятия в кружках (объединениях)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болезнь;                                                     Г) просто так;</a:t>
            </a:r>
          </a:p>
          <a:p>
            <a:pPr>
              <a:buNone/>
            </a:pPr>
            <a:r>
              <a:rPr lang="ru-RU" dirty="0" smtClean="0"/>
              <a:t>Б) вынужденный отъезд;                            Д) другое (напиши)__________________</a:t>
            </a:r>
          </a:p>
          <a:p>
            <a:pPr>
              <a:buNone/>
            </a:pPr>
            <a:r>
              <a:rPr lang="ru-RU" dirty="0" smtClean="0"/>
              <a:t>В) лень;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8. Посещаешь ли праздники, которые устраивает коллектив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да, всегда;                                          В) редко;</a:t>
            </a:r>
          </a:p>
          <a:p>
            <a:pPr>
              <a:buNone/>
            </a:pPr>
            <a:r>
              <a:rPr lang="ru-RU" dirty="0" smtClean="0"/>
              <a:t>Б) да, иногда;                                          Г) никогда.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9. Интересно ли тебе на этих праздниках?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очень;                                         В) не интересно.</a:t>
            </a:r>
          </a:p>
          <a:p>
            <a:pPr>
              <a:buNone/>
            </a:pPr>
            <a:r>
              <a:rPr lang="ru-RU" dirty="0" smtClean="0"/>
              <a:t>Б) не совсем;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10. Тебе нравится посещать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очень нравится;                         В) все равно;</a:t>
            </a:r>
          </a:p>
          <a:p>
            <a:pPr>
              <a:buNone/>
            </a:pPr>
            <a:r>
              <a:rPr lang="ru-RU" dirty="0" smtClean="0"/>
              <a:t>Б) нравится;                                    Г) не нравится.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11. Рассказываешь ли ты родителям, чем занимаешься в ДДТ?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 да, всегда;                                  В) редко;</a:t>
            </a:r>
          </a:p>
          <a:p>
            <a:pPr>
              <a:buNone/>
            </a:pPr>
            <a:r>
              <a:rPr lang="ru-RU" dirty="0" smtClean="0"/>
              <a:t>Б) да, иногда;                                  Г) никогда.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документация психолога ДДТ\опросник отношение к ДДТ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239"/>
            <a:ext cx="9144000" cy="68844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/>
              <a:t>Анализ результатов</a:t>
            </a:r>
            <a:endParaRPr lang="ru-RU" sz="6600" b="1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Вопрос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908720"/>
            <a:ext cx="5292080" cy="568863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22 человека, что составляет 47% от общего количества испытуемых, ответили,        что узнали о Доме детского творчества из рассказа друзей;</a:t>
            </a:r>
          </a:p>
          <a:p>
            <a:pPr algn="ctr"/>
            <a:r>
              <a:rPr lang="ru-RU" dirty="0" smtClean="0"/>
              <a:t>17 человек, (36%)                     в ДДТ отвели родители;</a:t>
            </a:r>
          </a:p>
          <a:p>
            <a:pPr algn="ctr"/>
            <a:r>
              <a:rPr lang="ru-RU" dirty="0" smtClean="0"/>
              <a:t>6 человек, (13%) ответили, что им рассказали </a:t>
            </a:r>
            <a:r>
              <a:rPr lang="ru-RU" dirty="0" smtClean="0"/>
              <a:t>учителя;</a:t>
            </a:r>
            <a:endParaRPr lang="ru-RU" dirty="0" smtClean="0"/>
          </a:p>
          <a:p>
            <a:pPr algn="ctr"/>
            <a:r>
              <a:rPr lang="ru-RU" dirty="0" smtClean="0"/>
              <a:t>2 человека (4%) ответили, что им рассказали сестры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283968" y="1052736"/>
          <a:ext cx="486003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FF3399"/>
            </a:gs>
            <a:gs pos="0">
              <a:srgbClr val="FF6633">
                <a:alpha val="0"/>
              </a:srgbClr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Вопрос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032" y="980728"/>
            <a:ext cx="4104456" cy="554461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 smtClean="0"/>
              <a:t>20 человек (43%) стали посещать занятия в ДДТ, потому что хотели развиваться;</a:t>
            </a:r>
          </a:p>
          <a:p>
            <a:pPr algn="ctr"/>
            <a:r>
              <a:rPr lang="ru-RU" dirty="0" smtClean="0"/>
              <a:t>19 человек (40%) в ДДТ интересно на занятиях;</a:t>
            </a:r>
          </a:p>
          <a:p>
            <a:pPr algn="ctr"/>
            <a:r>
              <a:rPr lang="ru-RU" dirty="0" smtClean="0"/>
              <a:t>5 человек (11%) ответили, что им весело проводить время           на занятиях;</a:t>
            </a:r>
          </a:p>
          <a:p>
            <a:pPr algn="ctr"/>
            <a:r>
              <a:rPr lang="ru-RU" dirty="0" smtClean="0"/>
              <a:t>3 человека (6%) ответили, что им скучно сидеть дома, поэтому они стали посещать занятия в ДДТ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64704"/>
          <a:ext cx="5148064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документация психолога ДДТ\опросник отношение к ДДТ\images (1).jp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-13239"/>
            <a:ext cx="9144000" cy="68844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dirty="0" smtClean="0"/>
              <a:t>Вопрос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3933056"/>
            <a:ext cx="7596336" cy="27363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27 человек (57%) идут в ДДТ                                с отличным настроением, им радостно;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20 человек (43%) посещают занятия                  с хорошим настроением, им весело;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971600" y="548680"/>
          <a:ext cx="6432376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 descr="G:\документация психолога ДДТ\опросник отношение к ДДТ\Без назван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2924944"/>
            <a:ext cx="1714500" cy="1714500"/>
          </a:xfrm>
          <a:prstGeom prst="rect">
            <a:avLst/>
          </a:prstGeom>
          <a:noFill/>
        </p:spPr>
      </p:pic>
      <p:pic>
        <p:nvPicPr>
          <p:cNvPr id="1027" name="Picture 3" descr="G:\документация психолога ДДТ\опросник отношение к ДДТ\images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5085184"/>
            <a:ext cx="1638300" cy="1638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750</Words>
  <Application>Microsoft Office PowerPoint</Application>
  <PresentationFormat>Экран (4:3)</PresentationFormat>
  <Paragraphs>133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Муниципальное образовательное учреждение дополнительного образования «Дом детского творчества» Ясногорского района Тульской области </vt:lpstr>
      <vt:lpstr>Цель исследования </vt:lpstr>
      <vt:lpstr>Процедура исследования</vt:lpstr>
      <vt:lpstr>Вопросы анкеты</vt:lpstr>
      <vt:lpstr>Вопросы анкеты</vt:lpstr>
      <vt:lpstr>Анализ результатов</vt:lpstr>
      <vt:lpstr>Вопрос 1</vt:lpstr>
      <vt:lpstr>Вопрос 2</vt:lpstr>
      <vt:lpstr>Вопрос 3</vt:lpstr>
      <vt:lpstr>Вопрос 4</vt:lpstr>
      <vt:lpstr>Вопрос 5</vt:lpstr>
      <vt:lpstr>Вопрос 6</vt:lpstr>
      <vt:lpstr>Вопрос 7</vt:lpstr>
      <vt:lpstr>Вопрос 8</vt:lpstr>
      <vt:lpstr>Вопрос 9</vt:lpstr>
      <vt:lpstr>Вопрос 10</vt:lpstr>
      <vt:lpstr>Вопрос 11</vt:lpstr>
      <vt:lpstr>БЛАГОДАРЮ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Лидочка</dc:creator>
  <cp:lastModifiedBy>директор</cp:lastModifiedBy>
  <cp:revision>55</cp:revision>
  <dcterms:created xsi:type="dcterms:W3CDTF">2022-06-22T07:09:54Z</dcterms:created>
  <dcterms:modified xsi:type="dcterms:W3CDTF">2022-07-01T05:57:49Z</dcterms:modified>
</cp:coreProperties>
</file>