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1F8E6-2A1A-4584-8204-8ACB38B76148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58D39-916D-4D35-AD5B-B50C5602A2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58D39-916D-4D35-AD5B-B50C5602A22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81"/>
            <a:ext cx="9144000" cy="68808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2376263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gradFill>
                  <a:gsLst>
                    <a:gs pos="16000">
                      <a:schemeClr val="tx1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ПРОФИЛАКТИКА</a:t>
            </a:r>
            <a:br>
              <a:rPr lang="ru-RU" sz="6000" b="1" dirty="0" smtClean="0">
                <a:gradFill>
                  <a:gsLst>
                    <a:gs pos="16000">
                      <a:schemeClr val="tx1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</a:br>
            <a:r>
              <a:rPr lang="ru-RU" sz="6000" b="1" dirty="0" smtClean="0">
                <a:gradFill>
                  <a:gsLst>
                    <a:gs pos="16000">
                      <a:schemeClr val="tx1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ДЕСТРУКТИВНОГО ПОВЕДЕНИЯ</a:t>
            </a:r>
            <a:endParaRPr lang="ru-RU" sz="6000" b="1" dirty="0">
              <a:gradFill>
                <a:gsLst>
                  <a:gs pos="16000">
                    <a:schemeClr val="tx1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Муниципальное образовательное учреждение</a:t>
            </a:r>
          </a:p>
          <a:p>
            <a:pPr algn="ctr"/>
            <a:r>
              <a:rPr lang="ru-RU" dirty="0" smtClean="0"/>
              <a:t>дополнительного образования</a:t>
            </a:r>
          </a:p>
          <a:p>
            <a:pPr algn="ctr"/>
            <a:r>
              <a:rPr lang="ru-RU" dirty="0" smtClean="0"/>
              <a:t>«Дом детского творчества»</a:t>
            </a:r>
          </a:p>
          <a:p>
            <a:pPr algn="ctr"/>
            <a:r>
              <a:rPr lang="ru-RU" dirty="0" smtClean="0"/>
              <a:t>Ясногорского района Тульской области</a:t>
            </a:r>
          </a:p>
          <a:p>
            <a:pPr algn="ctr"/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5733256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Подготовила: педагог-психолог </a:t>
            </a:r>
          </a:p>
          <a:p>
            <a:r>
              <a:rPr lang="ru-RU" b="1" dirty="0" smtClean="0"/>
              <a:t>Антонова </a:t>
            </a:r>
            <a:r>
              <a:rPr lang="ru-RU" b="1" dirty="0" smtClean="0"/>
              <a:t>Лидия Викторовна</a:t>
            </a:r>
            <a:endParaRPr lang="ru-RU" dirty="0"/>
          </a:p>
        </p:txBody>
      </p:sp>
      <p:sp>
        <p:nvSpPr>
          <p:cNvPr id="1030" name="AutoShape 6" descr="Картинки по запросу фон для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Картинки по запросу фон для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91264" cy="14176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Детская агрессивность – признак внутреннего эмоционального неблагополучия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88840"/>
            <a:ext cx="4752528" cy="3849291"/>
          </a:xfrm>
        </p:spPr>
        <p:txBody>
          <a:bodyPr/>
          <a:lstStyle/>
          <a:p>
            <a:r>
              <a:rPr lang="ru-RU" dirty="0" smtClean="0"/>
              <a:t>И агрессия и агрессивность оказывают отрицательное действие на жизнь ребенка и становление его личности </a:t>
            </a:r>
          </a:p>
          <a:p>
            <a:endParaRPr lang="ru-RU" dirty="0"/>
          </a:p>
        </p:txBody>
      </p:sp>
      <p:pic>
        <p:nvPicPr>
          <p:cNvPr id="24578" name="Picture 2" descr="Агрессивный мальч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896110"/>
            <a:ext cx="2627784" cy="3961890"/>
          </a:xfrm>
          <a:prstGeom prst="rect">
            <a:avLst/>
          </a:prstGeom>
          <a:noFill/>
        </p:spPr>
      </p:pic>
      <p:sp>
        <p:nvSpPr>
          <p:cNvPr id="24580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6" name="Picture 10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924424"/>
            <a:ext cx="3429000" cy="1933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 чему же приводит агрессивное поведение?</a:t>
            </a:r>
            <a:endParaRPr lang="ru-RU" b="1" dirty="0"/>
          </a:p>
        </p:txBody>
      </p:sp>
      <p:pic>
        <p:nvPicPr>
          <p:cNvPr id="25602" name="Picture 2" descr="Картинки по запросу ребенок орет на родител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589" y="1412776"/>
            <a:ext cx="8199867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и по запросу одинокий ребе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Не зная других вариантов поведения, ребенок попадает в замкнутый круг, в котором его агрессия порождает ответную агрессию окружающих, включается механизм саморазрушения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790"/>
            <a:ext cx="9144000" cy="68847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Причины детской агрессии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Агрессивное поведение членов семьи в обыденных жизненных ситуациях;</a:t>
            </a:r>
          </a:p>
          <a:p>
            <a:r>
              <a:rPr lang="ru-RU" dirty="0" smtClean="0"/>
              <a:t>Непоследовательность родителей в обучении детей правилам и нормам поведения;</a:t>
            </a:r>
          </a:p>
          <a:p>
            <a:r>
              <a:rPr lang="ru-RU" dirty="0" smtClean="0"/>
              <a:t>Частые конфликты в семье;</a:t>
            </a:r>
          </a:p>
          <a:p>
            <a:r>
              <a:rPr lang="ru-RU" dirty="0" err="1" smtClean="0"/>
              <a:t>Гипо</a:t>
            </a:r>
            <a:r>
              <a:rPr lang="ru-RU" dirty="0" smtClean="0"/>
              <a:t> - или </a:t>
            </a:r>
            <a:r>
              <a:rPr lang="ru-RU" dirty="0" err="1" smtClean="0"/>
              <a:t>гиперопека</a:t>
            </a:r>
            <a:r>
              <a:rPr lang="ru-RU" dirty="0" smtClean="0"/>
              <a:t>; </a:t>
            </a:r>
          </a:p>
          <a:p>
            <a:r>
              <a:rPr lang="ru-RU" dirty="0" smtClean="0"/>
              <a:t>Влияние СМИ; </a:t>
            </a:r>
          </a:p>
          <a:p>
            <a:r>
              <a:rPr lang="ru-RU" dirty="0" smtClean="0"/>
              <a:t>Просмотр агрессивных передач и мультфильмов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790"/>
            <a:ext cx="9144000" cy="68847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Методы борьбы с детской агрессией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84984" y="1745432"/>
            <a:ext cx="6059016" cy="5112568"/>
          </a:xfrm>
        </p:spPr>
        <p:txBody>
          <a:bodyPr>
            <a:normAutofit/>
          </a:bodyPr>
          <a:lstStyle/>
          <a:p>
            <a:pPr lvl="0" fontAlgn="base"/>
            <a:r>
              <a:rPr lang="ru-RU" b="1" dirty="0" smtClean="0"/>
              <a:t>У родителей должна быть единая позиция по базовым вопросам воспитания</a:t>
            </a:r>
          </a:p>
          <a:p>
            <a:pPr lvl="0" fontAlgn="base"/>
            <a:r>
              <a:rPr lang="ru-RU" b="1" dirty="0" smtClean="0"/>
              <a:t>Родительский контроль должен осуществляться ненавязчиво, независимо от количества лет ребенка</a:t>
            </a:r>
          </a:p>
          <a:p>
            <a:pPr lvl="0" fontAlgn="base"/>
            <a:r>
              <a:rPr lang="ru-RU" b="1" dirty="0" smtClean="0"/>
              <a:t>На агрессию и негатив ребенка нужно реагировать спокойно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790"/>
            <a:ext cx="9144000" cy="68847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44824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sz="7300" b="1" dirty="0" smtClean="0"/>
              <a:t>Профилактика деструктивного поведения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478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6048672"/>
          </a:xfrm>
        </p:spPr>
        <p:txBody>
          <a:bodyPr>
            <a:normAutofit/>
          </a:bodyPr>
          <a:lstStyle/>
          <a:p>
            <a:pPr lvl="1"/>
            <a:r>
              <a:rPr lang="ru-RU" sz="3200" b="1" dirty="0" smtClean="0"/>
              <a:t>Учитесь слушать и слышать своего ребёнка</a:t>
            </a:r>
          </a:p>
          <a:p>
            <a:pPr lvl="1"/>
            <a:r>
              <a:rPr lang="ru-RU" sz="3200" b="1" dirty="0" smtClean="0"/>
              <a:t>Любите и принимайте вашего ребенка таким, какой он есть</a:t>
            </a:r>
          </a:p>
          <a:p>
            <a:pPr lvl="1"/>
            <a:r>
              <a:rPr lang="ru-RU" sz="3200" b="1" dirty="0" smtClean="0"/>
              <a:t>Больше общайтесь с ребенком, обнимайте его</a:t>
            </a:r>
          </a:p>
          <a:p>
            <a:pPr lvl="1"/>
            <a:r>
              <a:rPr lang="ru-RU" sz="3200" b="1" dirty="0" smtClean="0"/>
              <a:t>Чаще хвалите его за успехи </a:t>
            </a:r>
          </a:p>
          <a:p>
            <a:pPr lvl="1"/>
            <a:r>
              <a:rPr lang="ru-RU" sz="3200" b="1" dirty="0" smtClean="0"/>
              <a:t>Следите за собственным поведением</a:t>
            </a:r>
          </a:p>
          <a:p>
            <a:pPr lvl="1"/>
            <a:r>
              <a:rPr lang="ru-RU" sz="3200" b="1" dirty="0" smtClean="0"/>
              <a:t>В те моменты, когда вы расстроены, скажите об этом ребенку</a:t>
            </a:r>
          </a:p>
          <a:p>
            <a:pPr lvl="1"/>
            <a:r>
              <a:rPr lang="ru-RU" sz="3200" b="1" dirty="0" smtClean="0"/>
              <a:t>Говорите с ребенком тихо и спокойно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78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8435280" cy="6120680"/>
          </a:xfrm>
        </p:spPr>
        <p:txBody>
          <a:bodyPr>
            <a:normAutofit fontScale="92500"/>
          </a:bodyPr>
          <a:lstStyle/>
          <a:p>
            <a:pPr lvl="1"/>
            <a:r>
              <a:rPr lang="ru-RU" b="1" dirty="0" smtClean="0"/>
              <a:t>Не прикасайтесь к ребенку в минуты раздражения.</a:t>
            </a:r>
            <a:endParaRPr lang="ru-RU" sz="2400" b="1" dirty="0" smtClean="0"/>
          </a:p>
          <a:p>
            <a:pPr lvl="1"/>
            <a:r>
              <a:rPr lang="ru-RU" b="1" dirty="0" smtClean="0"/>
              <a:t>Если ребенок проявляет агрессию по отношению к вам, необходимо отвести его в свою комнату и сказать, что он может придти к вам, когда успокоиться</a:t>
            </a:r>
            <a:endParaRPr lang="ru-RU" sz="2400" b="1" dirty="0" smtClean="0"/>
          </a:p>
          <a:p>
            <a:pPr lvl="1"/>
            <a:r>
              <a:rPr lang="ru-RU" b="1" dirty="0" smtClean="0"/>
              <a:t>После того, как ребенок успокоился, спокойно поговорите с ним</a:t>
            </a:r>
            <a:endParaRPr lang="ru-RU" sz="2400" b="1" dirty="0" smtClean="0"/>
          </a:p>
          <a:p>
            <a:pPr lvl="1"/>
            <a:r>
              <a:rPr lang="ru-RU" b="1" dirty="0" smtClean="0"/>
              <a:t>Расскажите ребенку, каким вы были в детстве.</a:t>
            </a:r>
            <a:endParaRPr lang="ru-RU" sz="2400" b="1" dirty="0" smtClean="0"/>
          </a:p>
          <a:p>
            <a:pPr lvl="1"/>
            <a:r>
              <a:rPr lang="ru-RU" b="1" dirty="0" smtClean="0"/>
              <a:t>Проигрывайте сюжеты, которые предлагает ребенок</a:t>
            </a:r>
            <a:endParaRPr lang="ru-RU" sz="2400" b="1" dirty="0" smtClean="0"/>
          </a:p>
          <a:p>
            <a:pPr lvl="1"/>
            <a:r>
              <a:rPr lang="ru-RU" b="1" dirty="0" smtClean="0"/>
              <a:t>После садика дайте ребенку 10-15 минут «непослушания»</a:t>
            </a:r>
            <a:endParaRPr lang="ru-RU" sz="2400" b="1" dirty="0" smtClean="0"/>
          </a:p>
          <a:p>
            <a:pPr lvl="1"/>
            <a:r>
              <a:rPr lang="ru-RU" b="1" dirty="0" smtClean="0"/>
              <a:t>Перед сном обсудите день в положительном ключе</a:t>
            </a:r>
            <a:endParaRPr lang="ru-RU" sz="24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78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8435280" cy="6120680"/>
          </a:xfrm>
        </p:spPr>
        <p:txBody>
          <a:bodyPr>
            <a:normAutofit fontScale="92500"/>
          </a:bodyPr>
          <a:lstStyle/>
          <a:p>
            <a:pPr lvl="1"/>
            <a:r>
              <a:rPr lang="ru-RU" b="1" dirty="0" smtClean="0"/>
              <a:t>Не прикасайтесь к ребенку в минуты раздражения.</a:t>
            </a:r>
            <a:endParaRPr lang="ru-RU" sz="2400" b="1" dirty="0" smtClean="0"/>
          </a:p>
          <a:p>
            <a:pPr lvl="1"/>
            <a:r>
              <a:rPr lang="ru-RU" b="1" dirty="0" smtClean="0"/>
              <a:t>Если ребенок проявляет агрессию по отношению к Вам, необходимо отвести его в свою комнату и сказать, что он может придти к вам, когда успокоиться</a:t>
            </a:r>
            <a:endParaRPr lang="ru-RU" sz="2400" b="1" dirty="0" smtClean="0"/>
          </a:p>
          <a:p>
            <a:pPr lvl="1"/>
            <a:r>
              <a:rPr lang="ru-RU" b="1" dirty="0" smtClean="0"/>
              <a:t>После того, как ребенок успокоился, спокойно поговорите с ним</a:t>
            </a:r>
            <a:endParaRPr lang="ru-RU" sz="2400" b="1" dirty="0" smtClean="0"/>
          </a:p>
          <a:p>
            <a:pPr lvl="1"/>
            <a:r>
              <a:rPr lang="ru-RU" b="1" dirty="0" smtClean="0"/>
              <a:t>Расскажите ребенку, каким вы были в детстве.</a:t>
            </a:r>
            <a:endParaRPr lang="ru-RU" sz="2400" b="1" dirty="0" smtClean="0"/>
          </a:p>
          <a:p>
            <a:pPr lvl="1"/>
            <a:r>
              <a:rPr lang="ru-RU" b="1" dirty="0" smtClean="0"/>
              <a:t>Проигрывайте сюжеты, которые предлагает ребенок</a:t>
            </a:r>
            <a:endParaRPr lang="ru-RU" sz="2400" b="1" dirty="0" smtClean="0"/>
          </a:p>
          <a:p>
            <a:pPr lvl="1"/>
            <a:r>
              <a:rPr lang="ru-RU" b="1" dirty="0" smtClean="0"/>
              <a:t>После садика дайте ребенку 10-15 минут «непослушания»</a:t>
            </a:r>
            <a:endParaRPr lang="ru-RU" sz="2400" b="1" dirty="0" smtClean="0"/>
          </a:p>
          <a:p>
            <a:pPr lvl="1"/>
            <a:r>
              <a:rPr lang="ru-RU" b="1" dirty="0" smtClean="0"/>
              <a:t>Перед сном обсудите день в положительном ключе</a:t>
            </a:r>
            <a:endParaRPr lang="ru-RU" sz="24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790"/>
            <a:ext cx="9144000" cy="68847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23042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Понимание причин возникновения агрессии у ребенка — это первый шаг к исправлению положения.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Картинки по запросу знак вопроса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229600" cy="3442394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Что такое «деструктивное поведение»?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4797152"/>
            <a:ext cx="432329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/>
              <a:t>БЛАГОДАРЮ </a:t>
            </a:r>
          </a:p>
          <a:p>
            <a:r>
              <a:rPr lang="ru-RU" sz="4800" b="1" dirty="0" smtClean="0"/>
              <a:t>ЗА ВНИМАНИЕ!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76772"/>
            <a:ext cx="7308304" cy="548122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"/>
            <a:ext cx="8229600" cy="2564904"/>
          </a:xfrm>
        </p:spPr>
        <p:txBody>
          <a:bodyPr/>
          <a:lstStyle/>
          <a:p>
            <a:r>
              <a:rPr lang="ru-RU" b="1" dirty="0" smtClean="0"/>
              <a:t>Поведение</a:t>
            </a:r>
            <a:r>
              <a:rPr lang="ru-RU" dirty="0" smtClean="0"/>
              <a:t> человека - совокупность действий, в которых выражается его отношение к обществу, другим людям, к миру.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411760" y="548680"/>
            <a:ext cx="4752528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ПОВЕДЕНИЕ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1835696" y="2276872"/>
            <a:ext cx="1224136" cy="1224136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5724128" y="2636912"/>
            <a:ext cx="1224136" cy="792088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251520" y="3573016"/>
            <a:ext cx="3528392" cy="2736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КОНСТРУКТИВНОЕ </a:t>
            </a:r>
            <a:endParaRPr lang="ru-RU" sz="4000" b="1" dirty="0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5004048" y="3356992"/>
            <a:ext cx="3888432" cy="26642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ДЕСТРУКТИВНОЕ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Конструктивное поведение</a:t>
            </a:r>
            <a:endParaRPr lang="ru-RU" b="1" dirty="0"/>
          </a:p>
        </p:txBody>
      </p:sp>
      <p:sp>
        <p:nvSpPr>
          <p:cNvPr id="18434" name="AutoShape 2" descr="Картинки по запросу хорошие люд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Картинки по запросу хорошие люд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https://liwli.ru/upload/iblock/138/khoroshie-lyudi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2" name="Picture 10" descr="Картинки по запросу человечки держащиеся за руки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и по запросу человечки держащиеся за ру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Деструктивное поведение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54" name="Picture 26" descr="Картинки по запросу огонь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820472" cy="5400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АГРЕССИЯ – мотивированное деструктивное поведение, противоречащее нормам и правилам существования людей в обществе, наносящее вред объектам нападения (одушевленным и неодушевленным), приносящее физический ущерб людям (отрицательные переживания, состояния напряженности, страха, подавленности)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2530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Картинки по запросу чайник кипит па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2" name="AutoShape 1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4" name="AutoShape 1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6" name="AutoShape 18" descr="Картинки по запросу пожа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8" name="AutoShape 20" descr="Картинки по запросу пожа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52" name="AutoShape 24" descr="Картинки по запросу огон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и по запросу люди дерутс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628636"/>
            <a:ext cx="4860032" cy="3229364"/>
          </a:xfrm>
          <a:prstGeom prst="rect">
            <a:avLst/>
          </a:prstGeom>
          <a:noFill/>
        </p:spPr>
      </p:pic>
      <p:pic>
        <p:nvPicPr>
          <p:cNvPr id="21508" name="Picture 4" descr="Картинки по запросу дети ругаютс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88640"/>
            <a:ext cx="5153025" cy="2828925"/>
          </a:xfrm>
          <a:prstGeom prst="rect">
            <a:avLst/>
          </a:prstGeom>
          <a:noFill/>
        </p:spPr>
      </p:pic>
      <p:pic>
        <p:nvPicPr>
          <p:cNvPr id="21510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4241854" cy="2906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txBody>
          <a:bodyPr/>
          <a:lstStyle/>
          <a:p>
            <a:r>
              <a:rPr lang="ru-RU" b="1" dirty="0" smtClean="0"/>
              <a:t>АГРЕССИЯ И АГРЕССИВНОСТЬ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1700808"/>
          <a:ext cx="8229600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Агрессивность</a:t>
                      </a:r>
                      <a:endParaRPr lang="ru-RU" sz="4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Агрессия</a:t>
                      </a:r>
                      <a:endParaRPr lang="ru-RU" sz="4000" dirty="0"/>
                    </a:p>
                  </a:txBody>
                  <a:tcPr/>
                </a:tc>
              </a:tr>
              <a:tr h="1112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готовность к совершению действия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проявление действия</a:t>
                      </a:r>
                      <a:endParaRPr lang="ru-RU" sz="4000" b="1" dirty="0" smtClean="0"/>
                    </a:p>
                    <a:p>
                      <a:endParaRPr lang="ru-RU" sz="4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558" name="AutoShape 6" descr="Картинки по запросу ребенок бьет мам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364218"/>
            <a:ext cx="3744416" cy="2493782"/>
          </a:xfrm>
          <a:prstGeom prst="rect">
            <a:avLst/>
          </a:prstGeom>
          <a:noFill/>
        </p:spPr>
      </p:pic>
      <p:pic>
        <p:nvPicPr>
          <p:cNvPr id="23562" name="Picture 10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5824" y="4381212"/>
            <a:ext cx="3230592" cy="2476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427</Words>
  <Application>Microsoft Office PowerPoint</Application>
  <PresentationFormat>Экран (4:3)</PresentationFormat>
  <Paragraphs>62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ПРОФИЛАКТИКА ДЕСТРУКТИВНОГО ПОВЕДЕНИЯ</vt:lpstr>
      <vt:lpstr>Что такое «деструктивное поведение»?</vt:lpstr>
      <vt:lpstr>Слайд 3</vt:lpstr>
      <vt:lpstr>Слайд 4</vt:lpstr>
      <vt:lpstr>Конструктивное поведение</vt:lpstr>
      <vt:lpstr>Деструктивное поведение</vt:lpstr>
      <vt:lpstr>Слайд 7</vt:lpstr>
      <vt:lpstr>Слайд 8</vt:lpstr>
      <vt:lpstr>АГРЕССИЯ И АГРЕССИВНОСТЬ</vt:lpstr>
      <vt:lpstr>Детская агрессивность – признак внутреннего эмоционального неблагополучия</vt:lpstr>
      <vt:lpstr>К чему же приводит агрессивное поведение?</vt:lpstr>
      <vt:lpstr>Слайд 12</vt:lpstr>
      <vt:lpstr>Причины детской агрессии</vt:lpstr>
      <vt:lpstr>Методы борьбы с детской агрессией </vt:lpstr>
      <vt:lpstr>Профилактика деструктивного поведения </vt:lpstr>
      <vt:lpstr>Слайд 16</vt:lpstr>
      <vt:lpstr>Слайд 17</vt:lpstr>
      <vt:lpstr>Слайд 18</vt:lpstr>
      <vt:lpstr>Понимание причин возникновения агрессии у ребенка — это первый шаг к исправлению положения.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ДЕСТРУКТИВНОГО ПОВЕДЕНИЯ</dc:title>
  <dc:creator>Лидочка</dc:creator>
  <cp:lastModifiedBy>Лидочка</cp:lastModifiedBy>
  <cp:revision>13</cp:revision>
  <dcterms:created xsi:type="dcterms:W3CDTF">2018-01-31T20:58:31Z</dcterms:created>
  <dcterms:modified xsi:type="dcterms:W3CDTF">2022-06-17T07:17:56Z</dcterms:modified>
</cp:coreProperties>
</file>