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1" r:id="rId22"/>
    <p:sldId id="282" r:id="rId23"/>
    <p:sldId id="283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1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5.7307480867071034E-2"/>
                  <c:y val="0.17386034455216631"/>
                </c:manualLayout>
              </c:layout>
              <c:showVal val="1"/>
            </c:dLbl>
            <c:dLbl>
              <c:idx val="1"/>
              <c:layout>
                <c:manualLayout>
                  <c:x val="0.44215532780442235"/>
                  <c:y val="-8.394564644739625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0.11100000000000003</c:v>
                </c:pt>
                <c:pt idx="1">
                  <c:v>0.88900000000000023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51"/>
          <c:y val="0.38178789370078753"/>
          <c:w val="0.23365108267716542"/>
          <c:h val="0.4156899606299214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10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3.8162408715895657E-2"/>
                  <c:y val="2.6342625988738239E-2"/>
                </c:manualLayout>
              </c:layout>
              <c:showVal val="1"/>
            </c:dLbl>
            <c:dLbl>
              <c:idx val="1"/>
              <c:layout>
                <c:manualLayout>
                  <c:x val="9.2072307993806363E-2"/>
                  <c:y val="-0.6664517289628605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0.222</c:v>
                </c:pt>
                <c:pt idx="1">
                  <c:v>0.77800000000000025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721"/>
          <c:y val="0.38178789370078842"/>
          <c:w val="0.23365108267716544"/>
          <c:h val="0.415689960629922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dLbls>
            <c:dLbl>
              <c:idx val="0"/>
              <c:layout>
                <c:manualLayout>
                  <c:x val="-2.7777777777777801E-2"/>
                  <c:y val="5.612065321788976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0.111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0.51100000000000001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0.15600000000000006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0.28900000000000009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Лист1!$F$2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6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Лист1!$G$2</c:f>
              <c:numCache>
                <c:formatCode>0.00%</c:formatCode>
                <c:ptCount val="1"/>
                <c:pt idx="0">
                  <c:v>0.44400000000000001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7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Лист1!$H$2</c:f>
              <c:numCache>
                <c:formatCode>0.00%</c:formatCode>
                <c:ptCount val="1"/>
                <c:pt idx="0">
                  <c:v>0.17800000000000005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8</c:v>
                </c:pt>
              </c:strCache>
            </c:strRef>
          </c:tx>
          <c:dLbls>
            <c:dLbl>
              <c:idx val="0"/>
              <c:layout>
                <c:manualLayout>
                  <c:x val="3.0864197530864206E-2"/>
                  <c:y val="8.418097982683467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Лист1!$I$2</c:f>
              <c:numCache>
                <c:formatCode>0.00%</c:formatCode>
                <c:ptCount val="1"/>
                <c:pt idx="0">
                  <c:v>0.17800000000000005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Лист1!$J$2</c:f>
              <c:numCache>
                <c:formatCode>0.00%</c:formatCode>
                <c:ptCount val="1"/>
                <c:pt idx="0">
                  <c:v>2.3E-2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10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ответ "Да" в %</c:v>
                </c:pt>
              </c:strCache>
            </c:strRef>
          </c:cat>
          <c:val>
            <c:numRef>
              <c:f>Лист1!$K$2</c:f>
              <c:numCache>
                <c:formatCode>0.00%</c:formatCode>
                <c:ptCount val="1"/>
                <c:pt idx="0">
                  <c:v>0.222</c:v>
                </c:pt>
              </c:numCache>
            </c:numRef>
          </c:val>
        </c:ser>
        <c:axId val="90086784"/>
        <c:axId val="89986176"/>
      </c:barChart>
      <c:catAx>
        <c:axId val="90086784"/>
        <c:scaling>
          <c:orientation val="minMax"/>
        </c:scaling>
        <c:axPos val="b"/>
        <c:tickLblPos val="nextTo"/>
        <c:crossAx val="89986176"/>
        <c:crosses val="autoZero"/>
        <c:auto val="1"/>
        <c:lblAlgn val="ctr"/>
        <c:lblOffset val="100"/>
      </c:catAx>
      <c:valAx>
        <c:axId val="89986176"/>
        <c:scaling>
          <c:orientation val="minMax"/>
        </c:scaling>
        <c:axPos val="l"/>
        <c:majorGridlines/>
        <c:numFmt formatCode="0.00%" sourceLinked="1"/>
        <c:tickLblPos val="nextTo"/>
        <c:crossAx val="90086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374987848741138"/>
          <c:y val="0.90528181516287265"/>
          <c:w val="0.79904345290172063"/>
          <c:h val="7.7881988871760552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8240740740740752"/>
          <c:y val="0"/>
        </c:manualLayout>
      </c:layout>
      <c:txPr>
        <a:bodyPr/>
        <a:lstStyle/>
        <a:p>
          <a:pPr>
            <a:defRPr sz="2400"/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КОМПЬЮТЕРНОЙ ЗАВИСИМОСТИ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4089669575380756E-2"/>
                  <c:y val="-0.12633061981273019"/>
                </c:manualLayout>
              </c:layout>
              <c:spPr/>
              <c:txPr>
                <a:bodyPr/>
                <a:lstStyle/>
                <a:p>
                  <a:pPr>
                    <a:defRPr sz="3600"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0.12037834535253111"/>
                  <c:y val="-0.10825598293752497"/>
                </c:manualLayout>
              </c:layout>
              <c:spPr/>
              <c:txPr>
                <a:bodyPr/>
                <a:lstStyle/>
                <a:p>
                  <a:pPr>
                    <a:defRPr sz="3600" b="1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4.3467321137139331E-2"/>
                  <c:y val="0.15741367594023048"/>
                </c:manualLayout>
              </c:layout>
              <c:spPr/>
              <c:txPr>
                <a:bodyPr/>
                <a:lstStyle/>
                <a:p>
                  <a:pPr>
                    <a:defRPr sz="3600" b="1"/>
                  </a:pPr>
                  <a:endParaRPr lang="ru-RU"/>
                </a:p>
              </c:txPr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2.3E-2</c:v>
                </c:pt>
                <c:pt idx="1">
                  <c:v>0.24400000000000005</c:v>
                </c:pt>
                <c:pt idx="2">
                  <c:v>0.73300000000000021</c:v>
                </c:pt>
              </c:numCache>
            </c:numRef>
          </c:val>
        </c:ser>
        <c:firstSliceAng val="0"/>
        <c:holeSize val="50"/>
      </c:doughnutChart>
    </c:plotArea>
    <c:legend>
      <c:legendPos val="l"/>
      <c:layout>
        <c:manualLayout>
          <c:xMode val="edge"/>
          <c:yMode val="edge"/>
          <c:x val="9.2592592592592657E-3"/>
          <c:y val="0.22217756091511492"/>
          <c:w val="0.27819010243589021"/>
          <c:h val="0.41520541212366036"/>
        </c:manualLayout>
      </c:layout>
      <c:txPr>
        <a:bodyPr/>
        <a:lstStyle/>
        <a:p>
          <a:pPr>
            <a:defRPr sz="32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2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5.7307480867071069E-2"/>
                  <c:y val="0.17386034455216645"/>
                </c:manualLayout>
              </c:layout>
              <c:showVal val="1"/>
            </c:dLbl>
            <c:dLbl>
              <c:idx val="1"/>
              <c:layout>
                <c:manualLayout>
                  <c:x val="1.5491647410234195E-2"/>
                  <c:y val="-0.3425296951711466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0.51100000000000001</c:v>
                </c:pt>
                <c:pt idx="1">
                  <c:v>0.48900000000000016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647890478456848"/>
          <c:y val="0.13936528560048261"/>
          <c:w val="0.23365108267716544"/>
          <c:h val="0.4156899606299215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3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5.7307480867071069E-2"/>
                  <c:y val="0.17386034455216645"/>
                </c:manualLayout>
              </c:layout>
              <c:showVal val="1"/>
            </c:dLbl>
            <c:dLbl>
              <c:idx val="1"/>
              <c:layout>
                <c:manualLayout>
                  <c:x val="0.44215532780442218"/>
                  <c:y val="-8.394564644739628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0.15600000000000006</c:v>
                </c:pt>
                <c:pt idx="1">
                  <c:v>0.84400000000000019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554"/>
          <c:y val="0.38178789370078775"/>
          <c:w val="0.23365108267716544"/>
          <c:h val="0.4156899606299215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4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3.8162408715895657E-2"/>
                  <c:y val="2.6342625988738246E-2"/>
                </c:manualLayout>
              </c:layout>
              <c:showVal val="1"/>
            </c:dLbl>
            <c:dLbl>
              <c:idx val="1"/>
              <c:layout>
                <c:manualLayout>
                  <c:x val="3.1901788963856814E-2"/>
                  <c:y val="-0.5718890671266831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0.28900000000000009</c:v>
                </c:pt>
                <c:pt idx="1">
                  <c:v>0.71100000000000019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599"/>
          <c:y val="0.38178789370078792"/>
          <c:w val="0.23365108267716544"/>
          <c:h val="0.4156899606299217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5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3.8162408715895657E-2"/>
                  <c:y val="2.6342625988738239E-2"/>
                </c:manualLayout>
              </c:layout>
              <c:showVal val="1"/>
            </c:dLbl>
            <c:dLbl>
              <c:idx val="1"/>
              <c:layout>
                <c:manualLayout>
                  <c:x val="3.1901788963856786E-2"/>
                  <c:y val="-0.63997418364873104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643"/>
          <c:y val="0.38178789370078803"/>
          <c:w val="0.23365108267716544"/>
          <c:h val="0.4156899606299219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6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-1.9273086721783499E-2"/>
                  <c:y val="0.26085802734245883"/>
                </c:manualLayout>
              </c:layout>
              <c:showVal val="1"/>
            </c:dLbl>
            <c:dLbl>
              <c:idx val="1"/>
              <c:layout>
                <c:manualLayout>
                  <c:x val="4.5576906925208979E-2"/>
                  <c:y val="-0.4292808293636873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0.44400000000000001</c:v>
                </c:pt>
                <c:pt idx="1">
                  <c:v>0.55600000000000005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647890478456848"/>
          <c:y val="0.12836010176431586"/>
          <c:w val="0.23365108267716544"/>
          <c:h val="0.4156899606299220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7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3.8162408715895657E-2"/>
                  <c:y val="2.6342625988738239E-2"/>
                </c:manualLayout>
              </c:layout>
              <c:showVal val="1"/>
            </c:dLbl>
            <c:dLbl>
              <c:idx val="1"/>
              <c:layout>
                <c:manualLayout>
                  <c:x val="3.1901788963856786E-2"/>
                  <c:y val="-0.63997418364873127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0.17800000000000005</c:v>
                </c:pt>
                <c:pt idx="1">
                  <c:v>0.82199999999999995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676"/>
          <c:y val="0.38178789370078825"/>
          <c:w val="0.23365108267716544"/>
          <c:h val="0.4156899606299220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8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3.8162408715895657E-2"/>
                  <c:y val="2.6342625988738239E-2"/>
                </c:manualLayout>
              </c:layout>
              <c:showVal val="1"/>
            </c:dLbl>
            <c:dLbl>
              <c:idx val="1"/>
              <c:layout>
                <c:manualLayout>
                  <c:x val="3.1901788963856786E-2"/>
                  <c:y val="-0.63997418364873171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0.17800000000000005</c:v>
                </c:pt>
                <c:pt idx="1">
                  <c:v>0.82199999999999995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721"/>
          <c:y val="0.38178789370078842"/>
          <c:w val="0.23365108267716544"/>
          <c:h val="0.415689960629922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вопрос 9</c:v>
                </c:pt>
              </c:strCache>
            </c:strRef>
          </c:tx>
          <c:dPt>
            <c:idx val="0"/>
            <c:explosion val="18"/>
          </c:dPt>
          <c:dPt>
            <c:idx val="1"/>
            <c:explosion val="17"/>
          </c:dPt>
          <c:dLbls>
            <c:dLbl>
              <c:idx val="0"/>
              <c:layout>
                <c:manualLayout>
                  <c:x val="0.12294814007627919"/>
                  <c:y val="0.12847030077181001"/>
                </c:manualLayout>
              </c:layout>
              <c:showVal val="1"/>
            </c:dLbl>
            <c:dLbl>
              <c:idx val="1"/>
              <c:layout>
                <c:manualLayout>
                  <c:x val="-0.15407981531053286"/>
                  <c:y val="-0.63240917070183655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 "Да"</c:v>
                </c:pt>
                <c:pt idx="1">
                  <c:v>ответ "Нет"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2.3E-2</c:v>
                </c:pt>
                <c:pt idx="1">
                  <c:v>0.9770000000000002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5384891732283721"/>
          <c:y val="0.38178789370078842"/>
          <c:w val="0.23365108267716544"/>
          <c:h val="0.415689960629922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G:\документация психолога ДДТ\2018-2019 гг\профилактика комп зависимости\kompyuternaya-zavisim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2471"/>
            <a:ext cx="5760640" cy="53955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944" y="332656"/>
            <a:ext cx="4894312" cy="371477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Выявление ранних признаков</a:t>
            </a:r>
            <a:br>
              <a:rPr lang="ru-RU" sz="3600" b="1" dirty="0" smtClean="0"/>
            </a:br>
            <a:r>
              <a:rPr lang="ru-RU" sz="3600" b="1" dirty="0" smtClean="0"/>
              <a:t>компьютерной зависимости </a:t>
            </a:r>
            <a:br>
              <a:rPr lang="ru-RU" sz="3600" b="1" dirty="0" smtClean="0"/>
            </a:br>
            <a:r>
              <a:rPr lang="ru-RU" sz="3600" b="1" dirty="0" smtClean="0"/>
              <a:t>у несовершеннолетних обучающихся </a:t>
            </a:r>
            <a:br>
              <a:rPr lang="ru-RU" sz="3600" b="1" dirty="0" smtClean="0"/>
            </a:br>
            <a:r>
              <a:rPr lang="ru-RU" sz="3600" b="1" dirty="0" smtClean="0"/>
              <a:t>МОУ ДО «ДДТ»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509120"/>
            <a:ext cx="3786214" cy="2186006"/>
          </a:xfrm>
        </p:spPr>
        <p:txBody>
          <a:bodyPr/>
          <a:lstStyle/>
          <a:p>
            <a:r>
              <a:rPr lang="ru-RU" b="1" dirty="0" smtClean="0"/>
              <a:t>Подготовила:</a:t>
            </a:r>
          </a:p>
          <a:p>
            <a:r>
              <a:rPr lang="ru-RU" b="1" dirty="0" smtClean="0"/>
              <a:t>педагог-психолог</a:t>
            </a:r>
          </a:p>
          <a:p>
            <a:r>
              <a:rPr lang="ru-RU" b="1" dirty="0" smtClean="0"/>
              <a:t>Антонова Л.В.</a:t>
            </a:r>
            <a:endParaRPr lang="ru-RU" b="1" dirty="0"/>
          </a:p>
        </p:txBody>
      </p:sp>
      <p:sp>
        <p:nvSpPr>
          <p:cNvPr id="19458" name="AutoShape 2" descr="ÐÐ°ÑÑÐ¸Ð½ÐºÐ¸ Ð¿Ð¾ Ð·Ð°Ð¿ÑÐ¾ÑÑ ÐºÐ¾Ð¼Ð¿ÑÑÑÐµÑÐ½Ð°Ñ Ð·Ð°Ð²Ð¸ÑÐ¸Ð¼Ð¾Ñ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ÐÐ°ÑÑÐ¸Ð½ÐºÐ¸ Ð¿Ð¾ Ð·Ð°Ð¿ÑÐ¾ÑÑ ÐºÐ¾Ð¼Ð¿ÑÑÑÐµÑÐ½Ð°Ñ Ð·Ð°Ð²Ð¸ÑÐ¸Ð¼Ð¾Ñ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dirty="0" smtClean="0"/>
              <a:t>13 человек из 45 опрошенных обычно занимаются компьютерными играми больше, чем планировали.</a:t>
            </a:r>
          </a:p>
          <a:p>
            <a:r>
              <a:rPr lang="ru-RU" dirty="0" smtClean="0"/>
              <a:t>Что составляет 28,9%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1"/>
            <a:ext cx="8229600" cy="27860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9 людям из 45 опрошенных приходилось срочно закрывать окно с компьютерной игрой или сайта, когда приходили родители, учителя, друзья.</a:t>
            </a:r>
          </a:p>
          <a:p>
            <a:r>
              <a:rPr lang="ru-RU" dirty="0" smtClean="0"/>
              <a:t>Что составляет 20% от общего количества испытуемых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928959"/>
          </a:xfrm>
        </p:spPr>
        <p:txBody>
          <a:bodyPr/>
          <a:lstStyle/>
          <a:p>
            <a:r>
              <a:rPr lang="ru-RU" dirty="0" smtClean="0"/>
              <a:t>20 человек из 45 опрошенных садились за компьютерную игру, чтобы исправить себе настроение или, чтобы успокоиться. </a:t>
            </a:r>
          </a:p>
          <a:p>
            <a:r>
              <a:rPr lang="ru-RU" dirty="0" smtClean="0"/>
              <a:t>Что составляет 44,4%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/>
          <a:lstStyle/>
          <a:p>
            <a:r>
              <a:rPr lang="ru-RU" dirty="0" smtClean="0"/>
              <a:t>8 человек из 45 опрошенных испытывают головные боли после игры за компьютером.</a:t>
            </a:r>
          </a:p>
          <a:p>
            <a:r>
              <a:rPr lang="ru-RU" dirty="0" smtClean="0"/>
              <a:t>Что составляет 17,8%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8 человек из 45 опрошенных пренебрегают приемом пищи из-за компьютерной игры.</a:t>
            </a:r>
          </a:p>
          <a:p>
            <a:r>
              <a:rPr lang="ru-RU" dirty="0" smtClean="0"/>
              <a:t>Что составляет 17,8%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501122" cy="4525963"/>
          </a:xfrm>
        </p:spPr>
        <p:txBody>
          <a:bodyPr/>
          <a:lstStyle/>
          <a:p>
            <a:r>
              <a:rPr lang="ru-RU" dirty="0" smtClean="0"/>
              <a:t>1 человек из 45 опрошенных пренебрегает личной гигиеной из-за компьютерной игры.</a:t>
            </a:r>
          </a:p>
          <a:p>
            <a:r>
              <a:rPr lang="ru-RU" dirty="0" smtClean="0"/>
              <a:t>Что составляет 2,3%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500438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1"/>
            <a:ext cx="5572164" cy="411481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10 человек из 45 опрошенных в обычной жизни чувствуют пустоту, раздражительность, подавленность, которые исчезают при игре за компьютером. </a:t>
            </a:r>
          </a:p>
          <a:p>
            <a:r>
              <a:rPr lang="ru-RU" dirty="0" smtClean="0"/>
              <a:t>Что составляет 22,2% от общего количества испытуемых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500530" y="3000372"/>
          <a:ext cx="4643470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анализ результатов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документация психолога ДДТ\2018-2019 гг\профилактика комп зависимости\1df2344e7207d3c9726367c754d396f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2366" y="3356992"/>
            <a:ext cx="4791634" cy="35010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6768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Общий анализ результатов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4392488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33 человека из 46 опрошенных, что составляет 73,3%, имеют низкий уровень компьютерной зависимости;</a:t>
            </a:r>
          </a:p>
          <a:p>
            <a:r>
              <a:rPr lang="ru-RU" dirty="0" smtClean="0"/>
              <a:t>11 человек из 46 опрошенных, что составляет 24,4%, имеют средний уровень компьютерной зависимости;</a:t>
            </a:r>
          </a:p>
          <a:p>
            <a:r>
              <a:rPr lang="ru-RU" dirty="0" smtClean="0"/>
              <a:t>1 человек из 46 опрошенных, что составляет 2,3%, имеет высокий уровень компьютерной зависимости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 descr="G:\документация психолога ДДТ\2018-2019 гг\профилактика комп зависимости\glavnaya_kartin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"/>
            <a:ext cx="2736304" cy="329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8640"/>
          <a:ext cx="8501122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052736"/>
            <a:ext cx="5148064" cy="580526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Проблема компьютерной зависимости в наше время является одной из самых актуальных, так как трудно найти человека, у которого нет компьютера и который не проводит часть своего времени, работая за ним или просто сидя в Интернете. Нередко уже с раннего возраста дети имеют доступ к компьютеру: смотрят мультфильмы, играют в компьютерные игры. При поступлении детей в школу многим из них родители покупают планшетный компьютер или телефон с выходом в Интернет. Многие современные домашние задания, задаваемые в школе, связаны с поиском информации в Интернете, довольно большую часть заданий необходимо выполнять в электронном виде (доклады, презентации, рефераты и т.д.). Наконец, дети используют Интернет как средство общения со сверстниками.</a:t>
            </a:r>
            <a:endParaRPr lang="ru-RU" dirty="0"/>
          </a:p>
        </p:txBody>
      </p:sp>
      <p:sp>
        <p:nvSpPr>
          <p:cNvPr id="18434" name="AutoShape 2" descr="ÐÐ°ÑÑÐ¸Ð½ÐºÐ¸ Ð¿Ð¾ Ð·Ð°Ð¿ÑÐ¾ÑÑ ÐºÐ¾Ð¼Ð¿ÑÑÑÐµÑÐ½Ð°Ñ Ð·Ð°Ð²Ð¸ÑÐ¸Ð¼Ð¾Ñ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5" name="Picture 3" descr="G:\документация психолога ДДТ\2018-2019 гг\профилактика комп зависимости\kompyuternaya-zavisimos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0234"/>
            <a:ext cx="4283968" cy="2857766"/>
          </a:xfrm>
          <a:prstGeom prst="rect">
            <a:avLst/>
          </a:prstGeom>
          <a:noFill/>
        </p:spPr>
      </p:pic>
      <p:pic>
        <p:nvPicPr>
          <p:cNvPr id="18436" name="Picture 4" descr="G:\документация психолога ДДТ\2018-2019 гг\профилактика комп зависимости\k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4280024" cy="28756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G:\документация психолога ДДТ\2018-2019 гг\профилактика комп зависимости\larg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61048"/>
            <a:ext cx="3048000" cy="28422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6264696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Таким образом, на основании полученных результатов в ходе исследования уровня компьютерной зависимости несовершеннолетних, посещающих объединения Дома детского творчества, выявлено, что большее количество испытуемых имеют низкий уровень компьютерной зависимости.</a:t>
            </a:r>
          </a:p>
          <a:p>
            <a:r>
              <a:rPr lang="ru-RU" dirty="0" smtClean="0"/>
              <a:t>Даны рекомендации по профилактики компьютерной зависимости среди несовершеннолетних.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Рекомендации родителям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1196752"/>
            <a:ext cx="84969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000" b="1" dirty="0" smtClean="0"/>
          </a:p>
          <a:p>
            <a:pPr lvl="0" algn="ctr"/>
            <a:r>
              <a:rPr lang="ru-RU" sz="2800" dirty="0" smtClean="0"/>
              <a:t>Комфорт и удобство рабочего места</a:t>
            </a:r>
          </a:p>
          <a:p>
            <a:pPr algn="ctr"/>
            <a:endParaRPr lang="ru-RU" sz="2400" dirty="0"/>
          </a:p>
        </p:txBody>
      </p:sp>
      <p:pic>
        <p:nvPicPr>
          <p:cNvPr id="11" name="Рисунок 10" descr="http://familymebel.ru/images/img3/pravilno2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7128792" cy="3987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112" cy="101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Советы родителям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1196752"/>
            <a:ext cx="84969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000" b="1" dirty="0" smtClean="0"/>
          </a:p>
          <a:p>
            <a:pPr lvl="0" algn="ctr"/>
            <a:r>
              <a:rPr lang="ru-RU" sz="2800" dirty="0" smtClean="0"/>
              <a:t>Гимнастика для глаз</a:t>
            </a:r>
          </a:p>
          <a:p>
            <a:pPr algn="ctr"/>
            <a:endParaRPr lang="ru-RU" sz="2400" dirty="0"/>
          </a:p>
        </p:txBody>
      </p:sp>
      <p:pic>
        <p:nvPicPr>
          <p:cNvPr id="6" name="Picture 23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1736725" cy="1800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1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348880"/>
            <a:ext cx="1758642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2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348880"/>
            <a:ext cx="1728192" cy="1831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4" descr="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293096"/>
            <a:ext cx="3168352" cy="22404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112" cy="101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     Рекомендации по безопасности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 для детей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1196752"/>
            <a:ext cx="8784976" cy="5472608"/>
          </a:xfrm>
          <a:prstGeom prst="roundRect">
            <a:avLst>
              <a:gd name="adj" fmla="val 89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Создайте список домашних правил посещения Интернет при участии детей и требуйте его выполнения; </a:t>
            </a:r>
          </a:p>
          <a:p>
            <a:endParaRPr lang="ru-RU" sz="24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Установите временное ограничение на Интернет для детей,</a:t>
            </a:r>
          </a:p>
          <a:p>
            <a:pPr eaLnBrk="0" hangingPunct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следите за его соблюдением; </a:t>
            </a:r>
          </a:p>
          <a:p>
            <a:pPr eaLnBrk="0" hangingPunct="0"/>
            <a:endParaRPr lang="ru-RU" sz="24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Покажите ребенку, что вы наблюдаете за ним не потому что вам это хочется, а потому что вы беспокоитесь о его безопасности и всегда готовы ему помочь; </a:t>
            </a:r>
          </a:p>
          <a:p>
            <a:pPr eaLnBrk="0" hangingPunct="0"/>
            <a:endParaRPr lang="ru-RU" sz="24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 забывайте беседовать с детьми об их друзьях в Интернет; </a:t>
            </a:r>
            <a:endParaRPr lang="ru-RU" sz="24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1196752"/>
            <a:ext cx="8784976" cy="5472608"/>
          </a:xfrm>
          <a:prstGeom prst="roundRect">
            <a:avLst>
              <a:gd name="adj" fmla="val 89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Настаивайте, чтобы дети никогда не соглашались на личные встречи </a:t>
            </a:r>
          </a:p>
          <a:p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друзьями по Интернет; </a:t>
            </a:r>
          </a:p>
          <a:p>
            <a:endParaRPr lang="ru-RU" sz="20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Позволяйте детям заходить только на сайты из 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белого</a:t>
            </a:r>
            <a:r>
              <a:rPr lang="ru-RU" sz="2000" dirty="0" smtClean="0"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списка, 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который создайте вместе с ними; </a:t>
            </a:r>
          </a:p>
          <a:p>
            <a:pPr eaLnBrk="0" hangingPunct="0"/>
            <a:endParaRPr lang="ru-RU" sz="20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Приучите детей никогда не выдавать личную информацию средствами 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электронной почты, чатов, систем мгновенного обмена сообщениями, 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регистрационных форм, личных профилей и при регистрации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конкурсы в Интернет; </a:t>
            </a:r>
          </a:p>
          <a:p>
            <a:pPr eaLnBrk="0" hangingPunct="0"/>
            <a:endParaRPr lang="ru-RU" sz="20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Приучите детей не загружать программы без вашего разрешения.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Объясните им, что они могут случайно загрузить вирусы или другое</a:t>
            </a:r>
          </a:p>
          <a:p>
            <a:pPr eaLnBrk="0" hangingPunct="0"/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нежелательное программное обеспечение; </a:t>
            </a:r>
            <a:endParaRPr lang="ru-RU" sz="1100" dirty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61544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G:\документация психолога ДДТ\2018-2019 гг\профилактика комп зависимости\buket_konf (8)-12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smtClean="0"/>
              <a:t>БЛАГОДАРЮ ЗА ВНИМАНИЕ!</a:t>
            </a:r>
            <a:endParaRPr lang="ru-RU" b="1" dirty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G:\документация психолога ДДТ\2018-2019 гг\профилактика комп зависимости\Компьютерная-зависимость-у-дете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473108"/>
            <a:ext cx="4067944" cy="23848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7524328" cy="554461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 первый взгляд безопасное времяпрепровождение ребёнка около компьютера может со временем перерасти в компьютерную зависимость, которая по своей силе и проявлениям имеет сходство с наркотической. Особенную угрозу компьютер представляет для детей, обделённых вниманием родителей, их контролем за поведением ребёнка. А таких детей в современное время немало. Примером могут служить семьи, в которых один или оба родителя постоянно заняты работой или домашними делами и, чтобы ребёнок не скучал, предлагают ему поиграть или посидеть в Интернете.</a:t>
            </a:r>
          </a:p>
          <a:p>
            <a:r>
              <a:rPr lang="ru-RU" dirty="0" smtClean="0"/>
              <a:t>Компьютерную зависимость у детей можно отнести к психологическим проблемам современной семьи, потому что именно родители и другие родственники в первую очередь способны положительно повлиять на ребёнка, предотвратить возникновение у него </a:t>
            </a:r>
            <a:r>
              <a:rPr lang="ru-RU" dirty="0" err="1" smtClean="0"/>
              <a:t>компьютеромании</a:t>
            </a:r>
            <a:r>
              <a:rPr lang="ru-RU" dirty="0" smtClean="0"/>
              <a:t> или помочь ему избавиться от неё. </a:t>
            </a:r>
          </a:p>
          <a:p>
            <a:r>
              <a:rPr lang="ru-RU" dirty="0" smtClean="0"/>
              <a:t>Следует помнить, что на компьютерах свет</a:t>
            </a:r>
          </a:p>
          <a:p>
            <a:pPr>
              <a:buNone/>
            </a:pPr>
            <a:r>
              <a:rPr lang="ru-RU" dirty="0" smtClean="0"/>
              <a:t> клином не сошелся: чем больше у ребенка </a:t>
            </a:r>
          </a:p>
          <a:p>
            <a:pPr>
              <a:buNone/>
            </a:pPr>
            <a:r>
              <a:rPr lang="ru-RU" dirty="0" smtClean="0"/>
              <a:t>разнообразных увлечений, тем дальше </a:t>
            </a:r>
          </a:p>
          <a:p>
            <a:pPr>
              <a:buNone/>
            </a:pPr>
            <a:r>
              <a:rPr lang="ru-RU" dirty="0" smtClean="0"/>
              <a:t>он от возможности стать </a:t>
            </a:r>
            <a:r>
              <a:rPr lang="ru-RU" dirty="0" err="1" smtClean="0"/>
              <a:t>игроголиком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17410" name="AutoShape 2" descr="ÐÐ°ÑÑÐ¸Ð½ÐºÐ¸ Ð¿Ð¾ Ð·Ð°Ð¿ÑÐ¾ÑÑ ÐºÐ¾Ð¼Ð¿ÑÑÑÐµÑÐ½Ð°Ñ Ð·Ð°Ð²Ð¸ÑÐ¸Ð¼Ð¾Ñ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 исследования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На базе МОУ ДО «ДДТ» нами был предложен тест на выявление компьютерной зависимости у несовершеннолетних, посещающих объединения Дома детского творчества.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Данный тест позволяет определить уровень компьютерной зависимости учащихся, посещающих объединения, разной возрастной категории.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Процедура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475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исследовании приняло участие 45 человек в возрасте от 9 до 16 лет</a:t>
            </a:r>
          </a:p>
          <a:p>
            <a:r>
              <a:rPr lang="ru-RU" dirty="0" smtClean="0"/>
              <a:t>Детям предлагался тест, состоящий из 10 вопросов. Каждый из которых они оценивали как верный или неверный. Если вопрос казался верным или преимущественно верным, дети подчеркивали слово «Да», если неверным – «Нет». </a:t>
            </a:r>
          </a:p>
          <a:p>
            <a:r>
              <a:rPr lang="ru-RU" dirty="0" smtClean="0"/>
              <a:t>«Да» – 1 балл, </a:t>
            </a:r>
          </a:p>
          <a:p>
            <a:r>
              <a:rPr lang="ru-RU" dirty="0" smtClean="0"/>
              <a:t>«Нет» – 0 баллов.</a:t>
            </a:r>
          </a:p>
          <a:p>
            <a:r>
              <a:rPr lang="ru-RU" dirty="0" smtClean="0"/>
              <a:t>Полученные баллы суммировались.</a:t>
            </a:r>
          </a:p>
          <a:p>
            <a:r>
              <a:rPr lang="ru-RU" dirty="0" smtClean="0"/>
              <a:t>Все тесты заполнялись анонимно.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00B050"/>
            </a:gs>
            <a:gs pos="66000">
              <a:schemeClr val="bg1">
                <a:alpha val="23000"/>
              </a:schemeClr>
            </a:gs>
            <a:gs pos="100000">
              <a:srgbClr val="92D05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28652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i="1" dirty="0" smtClean="0"/>
              <a:t>Дорогой друг!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Внимательно прочти десять вопросов. Каждый из них оцени как верный или неверный. Если вопрос кажется тебе верным или преимущественно верным, подчеркни слово «Да», если неверным, подчеркни слово «Нет».</a:t>
            </a:r>
          </a:p>
          <a:p>
            <a:pPr algn="ctr">
              <a:buNone/>
            </a:pPr>
            <a:r>
              <a:rPr lang="ru-RU" i="1" dirty="0" smtClean="0"/>
              <a:t> Спасибо за помощь.</a:t>
            </a:r>
            <a:endParaRPr lang="ru-RU" dirty="0" smtClean="0"/>
          </a:p>
          <a:p>
            <a:r>
              <a:rPr lang="ru-RU" dirty="0" smtClean="0"/>
              <a:t>1. Тебе приходилось просить учителей, родителей заменить хотя бы часть знаний компьютерными играми? (да / нет)</a:t>
            </a:r>
          </a:p>
          <a:p>
            <a:r>
              <a:rPr lang="ru-RU" dirty="0" smtClean="0"/>
              <a:t>2. Ты чувствуешь, что не всегда удается сразу же прекратить компьютерную игру? (да / нет)</a:t>
            </a:r>
          </a:p>
          <a:p>
            <a:r>
              <a:rPr lang="ru-RU" dirty="0" smtClean="0"/>
              <a:t>3. Ты чувствуешь себя раздраженным или усталым, если долго не играешь на компьютере? (да / нет)</a:t>
            </a:r>
          </a:p>
          <a:p>
            <a:r>
              <a:rPr lang="ru-RU" dirty="0" smtClean="0"/>
              <a:t>4.Обычно ты занимаешься компьютерными играми больше, чем планировал? (да / нет)</a:t>
            </a:r>
          </a:p>
          <a:p>
            <a:r>
              <a:rPr lang="ru-RU" dirty="0" smtClean="0"/>
              <a:t>5.Тебе приходилось срочно закрывать окно с компьютерной игрой или сайта, когда приходили родители, учителя, друзья? (да / нет)</a:t>
            </a:r>
          </a:p>
          <a:p>
            <a:r>
              <a:rPr lang="ru-RU" dirty="0" smtClean="0"/>
              <a:t>6. Тебе приходилось садиться за компьютерную игру, чтобы исправить себе настроение (например, чувство вины, раздражительности) или просто, чтобы успокоиться? (да / нет)</a:t>
            </a:r>
          </a:p>
          <a:p>
            <a:r>
              <a:rPr lang="ru-RU" dirty="0" smtClean="0"/>
              <a:t>7. Возникают ли у тебя головные боли после игры за компьютером? (да / нет)</a:t>
            </a:r>
          </a:p>
          <a:p>
            <a:r>
              <a:rPr lang="ru-RU" dirty="0" smtClean="0"/>
              <a:t>8. Пренебрегаешь ли ты приемом пищи из-за компьютерной игры? (да / нет)</a:t>
            </a:r>
          </a:p>
          <a:p>
            <a:r>
              <a:rPr lang="ru-RU" dirty="0" smtClean="0"/>
              <a:t>9. Пренебрегаешь ли ты личной гигиеной из-за компьютерной игры? (да / нет)</a:t>
            </a:r>
          </a:p>
          <a:p>
            <a:r>
              <a:rPr lang="ru-RU" dirty="0" smtClean="0"/>
              <a:t>10.В обычной жизни чувствуешь ли ты пустоту, раздражительность, подавленность, которые исчезают при игре за компьютером? (да / нет)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1"/>
            <a:ext cx="8258204" cy="2714644"/>
          </a:xfrm>
        </p:spPr>
        <p:txBody>
          <a:bodyPr/>
          <a:lstStyle/>
          <a:p>
            <a:r>
              <a:rPr lang="ru-RU" dirty="0" smtClean="0"/>
              <a:t>5 человек из 45 опрошенных просили учителей, родителей заменить хотя бы часть знаний компьютерными играми.</a:t>
            </a:r>
          </a:p>
          <a:p>
            <a:r>
              <a:rPr lang="ru-RU" dirty="0" smtClean="0"/>
              <a:t> Что составляет 11,1% от общего количества испытуемых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14678" y="3500438"/>
          <a:ext cx="464347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686800" cy="2757494"/>
          </a:xfrm>
        </p:spPr>
        <p:txBody>
          <a:bodyPr/>
          <a:lstStyle/>
          <a:p>
            <a:r>
              <a:rPr lang="ru-RU" dirty="0" smtClean="0"/>
              <a:t>23 человека из 45 опрошенных чувствуют, что им не всегда удается сразу же прекратить компьютерную игру.</a:t>
            </a:r>
          </a:p>
          <a:p>
            <a:r>
              <a:rPr lang="ru-RU" dirty="0" smtClean="0"/>
              <a:t>Что составляет 51,1% от общего количества испытуемых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14678" y="3714728"/>
          <a:ext cx="464347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</a:t>
            </a:r>
            <a:br>
              <a:rPr lang="ru-RU" dirty="0" smtClean="0"/>
            </a:br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dirty="0" smtClean="0"/>
              <a:t>7 человек из 45 опрошенных чувствуют себя раздраженным или усталым, если долго не играют на компьютере.</a:t>
            </a:r>
          </a:p>
          <a:p>
            <a:r>
              <a:rPr lang="ru-RU" dirty="0" smtClean="0"/>
              <a:t>Что составляет 15,6% от общего количества испытуемых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43372" y="3714728"/>
          <a:ext cx="464347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1272</Words>
  <Application>Microsoft Office PowerPoint</Application>
  <PresentationFormat>Экран (4:3)</PresentationFormat>
  <Paragraphs>141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Выявление ранних признаков компьютерной зависимости  у несовершеннолетних обучающихся  МОУ ДО «ДДТ» </vt:lpstr>
      <vt:lpstr>Актуальность </vt:lpstr>
      <vt:lpstr>Актуальность </vt:lpstr>
      <vt:lpstr>Цель исследования </vt:lpstr>
      <vt:lpstr>Процедура исследования</vt:lpstr>
      <vt:lpstr>Тест </vt:lpstr>
      <vt:lpstr>Анализ результатов Вопрос 1</vt:lpstr>
      <vt:lpstr>Анализ результатов Вопрос 2 </vt:lpstr>
      <vt:lpstr>Анализ результатов Вопрос 3</vt:lpstr>
      <vt:lpstr>Анализ результатов Вопрос 4</vt:lpstr>
      <vt:lpstr>Анализ результатов Вопрос 5</vt:lpstr>
      <vt:lpstr>Анализ результатов Вопрос 6</vt:lpstr>
      <vt:lpstr>Анализ результатов Вопрос 7</vt:lpstr>
      <vt:lpstr>Анализ результатов Вопрос 8</vt:lpstr>
      <vt:lpstr>Анализ результатов Вопрос 9</vt:lpstr>
      <vt:lpstr>Анализ результатов Вопрос 10</vt:lpstr>
      <vt:lpstr>Общий анализ результатов </vt:lpstr>
      <vt:lpstr>Общий анализ результатов </vt:lpstr>
      <vt:lpstr>Слайд 19</vt:lpstr>
      <vt:lpstr>Вывод </vt:lpstr>
      <vt:lpstr>Рекомендации родителям</vt:lpstr>
      <vt:lpstr>Советы родителям</vt:lpstr>
      <vt:lpstr>     Рекомендации по безопасности  для детей 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Выявление ранних признаков компьютерной зависимости  у несовершеннолетних обучающихся  МОУ ДО «ДДТ» </dc:title>
  <dc:creator>Лидочка</dc:creator>
  <cp:lastModifiedBy>Лидочка</cp:lastModifiedBy>
  <cp:revision>16</cp:revision>
  <dcterms:created xsi:type="dcterms:W3CDTF">2019-04-02T11:24:01Z</dcterms:created>
  <dcterms:modified xsi:type="dcterms:W3CDTF">2019-04-03T09:04:43Z</dcterms:modified>
</cp:coreProperties>
</file>